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Lst>
  <p:notesMasterIdLst>
    <p:notesMasterId r:id="rId46"/>
  </p:notesMasterIdLst>
  <p:handoutMasterIdLst>
    <p:handoutMasterId r:id="rId47"/>
  </p:handoutMasterIdLst>
  <p:sldIdLst>
    <p:sldId id="257" r:id="rId3"/>
    <p:sldId id="259" r:id="rId4"/>
    <p:sldId id="272" r:id="rId5"/>
    <p:sldId id="258" r:id="rId6"/>
    <p:sldId id="260" r:id="rId7"/>
    <p:sldId id="261" r:id="rId8"/>
    <p:sldId id="263" r:id="rId9"/>
    <p:sldId id="262" r:id="rId10"/>
    <p:sldId id="264" r:id="rId11"/>
    <p:sldId id="266" r:id="rId12"/>
    <p:sldId id="268" r:id="rId13"/>
    <p:sldId id="267" r:id="rId14"/>
    <p:sldId id="269" r:id="rId15"/>
    <p:sldId id="270" r:id="rId16"/>
    <p:sldId id="273" r:id="rId17"/>
    <p:sldId id="271" r:id="rId18"/>
    <p:sldId id="281" r:id="rId19"/>
    <p:sldId id="282" r:id="rId20"/>
    <p:sldId id="274" r:id="rId21"/>
    <p:sldId id="279" r:id="rId22"/>
    <p:sldId id="280" r:id="rId23"/>
    <p:sldId id="284" r:id="rId24"/>
    <p:sldId id="285" r:id="rId25"/>
    <p:sldId id="288" r:id="rId26"/>
    <p:sldId id="301" r:id="rId27"/>
    <p:sldId id="302" r:id="rId28"/>
    <p:sldId id="303" r:id="rId29"/>
    <p:sldId id="304" r:id="rId30"/>
    <p:sldId id="305" r:id="rId31"/>
    <p:sldId id="306" r:id="rId32"/>
    <p:sldId id="299" r:id="rId33"/>
    <p:sldId id="283" r:id="rId34"/>
    <p:sldId id="289" r:id="rId35"/>
    <p:sldId id="290" r:id="rId36"/>
    <p:sldId id="292" r:id="rId37"/>
    <p:sldId id="295" r:id="rId38"/>
    <p:sldId id="297" r:id="rId39"/>
    <p:sldId id="296" r:id="rId40"/>
    <p:sldId id="298" r:id="rId41"/>
    <p:sldId id="293" r:id="rId42"/>
    <p:sldId id="294" r:id="rId43"/>
    <p:sldId id="300" r:id="rId44"/>
    <p:sldId id="307" r:id="rId45"/>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4" autoAdjust="0"/>
  </p:normalViewPr>
  <p:slideViewPr>
    <p:cSldViewPr>
      <p:cViewPr>
        <p:scale>
          <a:sx n="50" d="100"/>
          <a:sy n="50" d="100"/>
        </p:scale>
        <p:origin x="-2748" y="-12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AE90B668-FAE3-4B0C-AB28-19A34AD8E560}" type="datetimeFigureOut">
              <a:rPr lang="en-GB" smtClean="0"/>
              <a:t>06/02/2019</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5186EF32-BA21-4015-981B-B6ED7F85A61A}" type="slidenum">
              <a:rPr lang="en-GB" smtClean="0"/>
              <a:t>‹#›</a:t>
            </a:fld>
            <a:endParaRPr lang="en-GB"/>
          </a:p>
        </p:txBody>
      </p:sp>
    </p:spTree>
    <p:extLst>
      <p:ext uri="{BB962C8B-B14F-4D97-AF65-F5344CB8AC3E}">
        <p14:creationId xmlns:p14="http://schemas.microsoft.com/office/powerpoint/2010/main" val="994192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8"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1"/>
            <a:ext cx="2946348" cy="496491"/>
          </a:xfrm>
          <a:prstGeom prst="rect">
            <a:avLst/>
          </a:prstGeom>
        </p:spPr>
        <p:txBody>
          <a:bodyPr vert="horz" lIns="91440" tIns="45720" rIns="91440" bIns="45720" rtlCol="0"/>
          <a:lstStyle>
            <a:lvl1pPr algn="r">
              <a:defRPr sz="1200"/>
            </a:lvl1pPr>
          </a:lstStyle>
          <a:p>
            <a:fld id="{3650E488-40EF-4151-A0EE-80F731C77D3D}" type="datetimeFigureOut">
              <a:rPr lang="en-GB" smtClean="0"/>
              <a:t>06/02/2019</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8"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8" cy="496491"/>
          </a:xfrm>
          <a:prstGeom prst="rect">
            <a:avLst/>
          </a:prstGeom>
        </p:spPr>
        <p:txBody>
          <a:bodyPr vert="horz" lIns="91440" tIns="45720" rIns="91440" bIns="45720" rtlCol="0" anchor="b"/>
          <a:lstStyle>
            <a:lvl1pPr algn="r">
              <a:defRPr sz="1200"/>
            </a:lvl1pPr>
          </a:lstStyle>
          <a:p>
            <a:fld id="{80B151E1-125A-4B78-BEEF-75BB8FC93376}" type="slidenum">
              <a:rPr lang="en-GB" smtClean="0"/>
              <a:t>‹#›</a:t>
            </a:fld>
            <a:endParaRPr lang="en-GB"/>
          </a:p>
        </p:txBody>
      </p:sp>
    </p:spTree>
    <p:extLst>
      <p:ext uri="{BB962C8B-B14F-4D97-AF65-F5344CB8AC3E}">
        <p14:creationId xmlns:p14="http://schemas.microsoft.com/office/powerpoint/2010/main" val="409786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1</a:t>
            </a:fld>
            <a:endParaRPr lang="en-GB"/>
          </a:p>
        </p:txBody>
      </p:sp>
    </p:spTree>
    <p:extLst>
      <p:ext uri="{BB962C8B-B14F-4D97-AF65-F5344CB8AC3E}">
        <p14:creationId xmlns:p14="http://schemas.microsoft.com/office/powerpoint/2010/main" val="107852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a:t>
            </a:r>
            <a:r>
              <a:rPr lang="en-GB" baseline="0" dirty="0" smtClean="0"/>
              <a:t> to look at their list and circle any talents on the slide that match with their list. Ask pupils- are there any other talents they can think of?</a:t>
            </a:r>
          </a:p>
          <a:p>
            <a:r>
              <a:rPr lang="en-GB" baseline="0" dirty="0" smtClean="0"/>
              <a:t>The first half of the list are more obvious talents, and the second half are talents we may take for granted. Explain that talents are things that we are good at.</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10</a:t>
            </a:fld>
            <a:endParaRPr lang="en-GB"/>
          </a:p>
        </p:txBody>
      </p:sp>
    </p:spTree>
    <p:extLst>
      <p:ext uri="{BB962C8B-B14F-4D97-AF65-F5344CB8AC3E}">
        <p14:creationId xmlns:p14="http://schemas.microsoft.com/office/powerpoint/2010/main" val="202398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pupils need help, use</a:t>
            </a:r>
            <a:r>
              <a:rPr lang="en-GB" baseline="0" dirty="0" smtClean="0"/>
              <a:t> the list of talents on the previous page.</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11</a:t>
            </a:fld>
            <a:endParaRPr lang="en-GB"/>
          </a:p>
        </p:txBody>
      </p:sp>
    </p:spTree>
    <p:extLst>
      <p:ext uri="{BB962C8B-B14F-4D97-AF65-F5344CB8AC3E}">
        <p14:creationId xmlns:p14="http://schemas.microsoft.com/office/powerpoint/2010/main" val="144341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pupils how the list makes them feel? Would they have listed those same talents? Explain that we all have talents that are unique and special to us.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12</a:t>
            </a:fld>
            <a:endParaRPr lang="en-GB"/>
          </a:p>
        </p:txBody>
      </p:sp>
    </p:spTree>
    <p:extLst>
      <p:ext uri="{BB962C8B-B14F-4D97-AF65-F5344CB8AC3E}">
        <p14:creationId xmlns:p14="http://schemas.microsoft.com/office/powerpoint/2010/main" val="366633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13</a:t>
            </a:fld>
            <a:endParaRPr lang="en-GB"/>
          </a:p>
        </p:txBody>
      </p:sp>
    </p:spTree>
    <p:extLst>
      <p:ext uri="{BB962C8B-B14F-4D97-AF65-F5344CB8AC3E}">
        <p14:creationId xmlns:p14="http://schemas.microsoft.com/office/powerpoint/2010/main" val="43555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ask</a:t>
            </a:r>
            <a:r>
              <a:rPr lang="en-GB" baseline="0" dirty="0" smtClean="0"/>
              <a:t> pupils to talk through the questions or write down responses in their activity books.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14</a:t>
            </a:fld>
            <a:endParaRPr lang="en-GB"/>
          </a:p>
        </p:txBody>
      </p:sp>
    </p:spTree>
    <p:extLst>
      <p:ext uri="{BB962C8B-B14F-4D97-AF65-F5344CB8AC3E}">
        <p14:creationId xmlns:p14="http://schemas.microsoft.com/office/powerpoint/2010/main" val="64505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through</a:t>
            </a:r>
            <a:r>
              <a:rPr lang="en-GB" baseline="0" dirty="0" smtClean="0"/>
              <a:t> Matthew 5:14-16 again. Ask pupils- What do you think Jesus means when he says ‘you are light for the whole world’ and ‘your light must shine before people?’  Your light is your talent. Jesus is explaining that you should not hide your talents but share them with others to do good things- ‘your light must shine before people.’ So how can you follow Jesus’ teaching and shine your light?</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46436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16</a:t>
            </a:fld>
            <a:endParaRPr lang="en-GB"/>
          </a:p>
        </p:txBody>
      </p:sp>
    </p:spTree>
    <p:extLst>
      <p:ext uri="{BB962C8B-B14F-4D97-AF65-F5344CB8AC3E}">
        <p14:creationId xmlns:p14="http://schemas.microsoft.com/office/powerpoint/2010/main" val="324675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smtClean="0"/>
              <a:t>Worksheet side 1</a:t>
            </a:r>
          </a:p>
        </p:txBody>
      </p:sp>
      <p:sp>
        <p:nvSpPr>
          <p:cNvPr id="4" name="Slide Number Placeholder 3"/>
          <p:cNvSpPr>
            <a:spLocks noGrp="1"/>
          </p:cNvSpPr>
          <p:nvPr>
            <p:ph type="sldNum" sz="quarter" idx="10"/>
          </p:nvPr>
        </p:nvSpPr>
        <p:spPr/>
        <p:txBody>
          <a:bodyPr/>
          <a:lstStyle/>
          <a:p>
            <a:fld id="{692A2524-AB33-42E0-AC41-2D6EFEC77D8D}" type="slidenum">
              <a:rPr lang="en-GB" smtClean="0"/>
              <a:t>17</a:t>
            </a:fld>
            <a:endParaRPr lang="en-GB"/>
          </a:p>
        </p:txBody>
      </p:sp>
    </p:spTree>
    <p:extLst>
      <p:ext uri="{BB962C8B-B14F-4D97-AF65-F5344CB8AC3E}">
        <p14:creationId xmlns:p14="http://schemas.microsoft.com/office/powerpoint/2010/main" val="309107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a:t>
            </a:r>
            <a:r>
              <a:rPr lang="en-GB" baseline="0" dirty="0" smtClean="0"/>
              <a:t> side 2</a:t>
            </a:r>
            <a:endParaRPr lang="en-GB" dirty="0"/>
          </a:p>
        </p:txBody>
      </p:sp>
      <p:sp>
        <p:nvSpPr>
          <p:cNvPr id="4" name="Slide Number Placeholder 3"/>
          <p:cNvSpPr>
            <a:spLocks noGrp="1"/>
          </p:cNvSpPr>
          <p:nvPr>
            <p:ph type="sldNum" sz="quarter" idx="10"/>
          </p:nvPr>
        </p:nvSpPr>
        <p:spPr/>
        <p:txBody>
          <a:bodyPr/>
          <a:lstStyle/>
          <a:p>
            <a:fld id="{692A2524-AB33-42E0-AC41-2D6EFEC77D8D}" type="slidenum">
              <a:rPr lang="en-GB" smtClean="0"/>
              <a:t>18</a:t>
            </a:fld>
            <a:endParaRPr lang="en-GB"/>
          </a:p>
        </p:txBody>
      </p:sp>
    </p:spTree>
    <p:extLst>
      <p:ext uri="{BB962C8B-B14F-4D97-AF65-F5344CB8AC3E}">
        <p14:creationId xmlns:p14="http://schemas.microsoft.com/office/powerpoint/2010/main" val="336485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Pray</a:t>
            </a:r>
            <a:r>
              <a:rPr lang="en-GB" baseline="0" dirty="0" smtClean="0"/>
              <a:t> together</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19</a:t>
            </a:fld>
            <a:endParaRPr lang="en-GB"/>
          </a:p>
        </p:txBody>
      </p:sp>
    </p:spTree>
    <p:extLst>
      <p:ext uri="{BB962C8B-B14F-4D97-AF65-F5344CB8AC3E}">
        <p14:creationId xmlns:p14="http://schemas.microsoft.com/office/powerpoint/2010/main" val="14672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a:t>
            </a:fld>
            <a:endParaRPr lang="en-GB"/>
          </a:p>
        </p:txBody>
      </p:sp>
    </p:spTree>
    <p:extLst>
      <p:ext uri="{BB962C8B-B14F-4D97-AF65-F5344CB8AC3E}">
        <p14:creationId xmlns:p14="http://schemas.microsoft.com/office/powerpoint/2010/main" val="169072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20</a:t>
            </a:fld>
            <a:endParaRPr lang="en-GB"/>
          </a:p>
        </p:txBody>
      </p:sp>
    </p:spTree>
    <p:extLst>
      <p:ext uri="{BB962C8B-B14F-4D97-AF65-F5344CB8AC3E}">
        <p14:creationId xmlns:p14="http://schemas.microsoft.com/office/powerpoint/2010/main" val="61090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p.2 of their</a:t>
            </a:r>
            <a:r>
              <a:rPr lang="en-GB" baseline="0" dirty="0" smtClean="0"/>
              <a:t> activity sheet pupils write down the three people in the world who they think are most talented. Discuss as a class. </a:t>
            </a:r>
          </a:p>
          <a:p>
            <a:r>
              <a:rPr lang="en-GB" baseline="0" dirty="0" smtClean="0"/>
              <a:t>Most pupils will probably suggest famous singers/ dancers/ footballers etc. </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21</a:t>
            </a:fld>
            <a:endParaRPr lang="en-GB"/>
          </a:p>
        </p:txBody>
      </p:sp>
    </p:spTree>
    <p:extLst>
      <p:ext uri="{BB962C8B-B14F-4D97-AF65-F5344CB8AC3E}">
        <p14:creationId xmlns:p14="http://schemas.microsoft.com/office/powerpoint/2010/main" val="3377418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pupils remembe</a:t>
            </a:r>
            <a:r>
              <a:rPr lang="en-GB" baseline="0" dirty="0" smtClean="0"/>
              <a:t>r this passage? Jesus is explaining that you should use your talents to make the world a better place. Look again at your top three. Have these people done good things to make the world a better place?</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464362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you</a:t>
            </a:r>
            <a:r>
              <a:rPr lang="en-GB" baseline="0" dirty="0" smtClean="0"/>
              <a:t> are now going to investigate the lives of six people who were talented in different ways.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464362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pupils to raise their hands to vote for the person they think is most talented. Alternatively, you could ask them to move to the profile of the person they think is most talented. Ask them to explain why they have chosen that person. </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464362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25</a:t>
            </a:fld>
            <a:endParaRPr lang="en-GB"/>
          </a:p>
        </p:txBody>
      </p:sp>
    </p:spTree>
    <p:extLst>
      <p:ext uri="{BB962C8B-B14F-4D97-AF65-F5344CB8AC3E}">
        <p14:creationId xmlns:p14="http://schemas.microsoft.com/office/powerpoint/2010/main" val="382386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26</a:t>
            </a:fld>
            <a:endParaRPr lang="en-GB"/>
          </a:p>
        </p:txBody>
      </p:sp>
    </p:spTree>
    <p:extLst>
      <p:ext uri="{BB962C8B-B14F-4D97-AF65-F5344CB8AC3E}">
        <p14:creationId xmlns:p14="http://schemas.microsoft.com/office/powerpoint/2010/main" val="3461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27</a:t>
            </a:fld>
            <a:endParaRPr lang="en-GB"/>
          </a:p>
        </p:txBody>
      </p:sp>
    </p:spTree>
    <p:extLst>
      <p:ext uri="{BB962C8B-B14F-4D97-AF65-F5344CB8AC3E}">
        <p14:creationId xmlns:p14="http://schemas.microsoft.com/office/powerpoint/2010/main" val="245043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28</a:t>
            </a:fld>
            <a:endParaRPr lang="en-GB"/>
          </a:p>
        </p:txBody>
      </p:sp>
    </p:spTree>
    <p:extLst>
      <p:ext uri="{BB962C8B-B14F-4D97-AF65-F5344CB8AC3E}">
        <p14:creationId xmlns:p14="http://schemas.microsoft.com/office/powerpoint/2010/main" val="412013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29</a:t>
            </a:fld>
            <a:endParaRPr lang="en-GB"/>
          </a:p>
        </p:txBody>
      </p:sp>
    </p:spTree>
    <p:extLst>
      <p:ext uri="{BB962C8B-B14F-4D97-AF65-F5344CB8AC3E}">
        <p14:creationId xmlns:p14="http://schemas.microsoft.com/office/powerpoint/2010/main" val="103332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through</a:t>
            </a:r>
            <a:r>
              <a:rPr lang="en-GB" baseline="0" dirty="0" smtClean="0"/>
              <a:t> Matthew 5:14-16. Explain that by the end of this activity pupils should be able to explain what Jesus means in this passage.</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3</a:t>
            </a:fld>
            <a:endParaRPr lang="en-GB"/>
          </a:p>
        </p:txBody>
      </p:sp>
    </p:spTree>
    <p:extLst>
      <p:ext uri="{BB962C8B-B14F-4D97-AF65-F5344CB8AC3E}">
        <p14:creationId xmlns:p14="http://schemas.microsoft.com/office/powerpoint/2010/main" val="346436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30</a:t>
            </a:fld>
            <a:endParaRPr lang="en-GB"/>
          </a:p>
        </p:txBody>
      </p:sp>
    </p:spTree>
    <p:extLst>
      <p:ext uri="{BB962C8B-B14F-4D97-AF65-F5344CB8AC3E}">
        <p14:creationId xmlns:p14="http://schemas.microsoft.com/office/powerpoint/2010/main" val="270939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Pray</a:t>
            </a:r>
            <a:r>
              <a:rPr lang="en-GB" baseline="0" dirty="0" smtClean="0"/>
              <a:t> together</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4672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32</a:t>
            </a:fld>
            <a:endParaRPr lang="en-GB"/>
          </a:p>
        </p:txBody>
      </p:sp>
    </p:spTree>
    <p:extLst>
      <p:ext uri="{BB962C8B-B14F-4D97-AF65-F5344CB8AC3E}">
        <p14:creationId xmlns:p14="http://schemas.microsoft.com/office/powerpoint/2010/main" val="4021488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1. Peter 4:10. Ask</a:t>
            </a:r>
            <a:r>
              <a:rPr lang="en-GB" baseline="0" dirty="0" smtClean="0"/>
              <a:t> pupils what this means?</a:t>
            </a:r>
            <a:r>
              <a:rPr lang="en-GB" dirty="0" smtClean="0"/>
              <a:t> </a:t>
            </a:r>
            <a:r>
              <a:rPr lang="en-GB" sz="1200" dirty="0" smtClean="0">
                <a:solidFill>
                  <a:srgbClr val="595959"/>
                </a:solidFill>
                <a:effectLst/>
                <a:latin typeface="Arial"/>
              </a:rPr>
              <a:t>W</a:t>
            </a:r>
            <a:r>
              <a:rPr lang="en-GB" sz="1200" dirty="0" smtClean="0">
                <a:solidFill>
                  <a:srgbClr val="595959"/>
                </a:solidFill>
                <a:effectLst/>
                <a:latin typeface="Arial"/>
                <a:ea typeface="Calibri"/>
              </a:rPr>
              <a:t>e must use our special gifts/ talents to help others.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464362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377418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r>
              <a:rPr lang="en-GB" baseline="0" dirty="0" smtClean="0"/>
              <a:t> through the next four images, giving pupils time to complete the questions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377418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Doctor</a:t>
            </a:r>
            <a:endParaRPr lang="en-GB" baseline="0" dirty="0" smtClean="0"/>
          </a:p>
          <a:p>
            <a:pPr marL="228600" indent="-228600">
              <a:buAutoNum type="arabicPeriod"/>
            </a:pPr>
            <a:r>
              <a:rPr lang="en-GB" baseline="0" dirty="0" smtClean="0"/>
              <a:t>Caring, kind, listening, looking after people</a:t>
            </a:r>
          </a:p>
          <a:p>
            <a:pPr marL="228600" indent="-228600">
              <a:buAutoNum type="arabicPeriod"/>
            </a:pPr>
            <a:r>
              <a:rPr lang="en-GB" baseline="0" dirty="0" smtClean="0"/>
              <a:t>Making people better</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36</a:t>
            </a:fld>
            <a:endParaRPr lang="en-GB"/>
          </a:p>
        </p:txBody>
      </p:sp>
    </p:spTree>
    <p:extLst>
      <p:ext uri="{BB962C8B-B14F-4D97-AF65-F5344CB8AC3E}">
        <p14:creationId xmlns:p14="http://schemas.microsoft.com/office/powerpoint/2010/main" val="3085473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Gardener</a:t>
            </a:r>
          </a:p>
          <a:p>
            <a:pPr marL="228600" indent="-228600">
              <a:buAutoNum type="arabicPeriod"/>
            </a:pPr>
            <a:r>
              <a:rPr lang="en-GB" dirty="0" smtClean="0"/>
              <a:t>Looking after things, caring for nature</a:t>
            </a:r>
          </a:p>
          <a:p>
            <a:pPr marL="228600" indent="-228600">
              <a:buAutoNum type="arabicPeriod"/>
            </a:pPr>
            <a:r>
              <a:rPr lang="en-GB" dirty="0" smtClean="0"/>
              <a:t>Making</a:t>
            </a:r>
            <a:r>
              <a:rPr lang="en-GB" baseline="0" dirty="0" smtClean="0"/>
              <a:t> gardens nice so that others can enjoy it</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37</a:t>
            </a:fld>
            <a:endParaRPr lang="en-GB"/>
          </a:p>
        </p:txBody>
      </p:sp>
    </p:spTree>
    <p:extLst>
      <p:ext uri="{BB962C8B-B14F-4D97-AF65-F5344CB8AC3E}">
        <p14:creationId xmlns:p14="http://schemas.microsoft.com/office/powerpoint/2010/main" val="414683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Priest</a:t>
            </a:r>
          </a:p>
          <a:p>
            <a:pPr marL="228600" indent="-228600">
              <a:buAutoNum type="arabicPeriod"/>
            </a:pPr>
            <a:r>
              <a:rPr lang="en-GB" dirty="0" smtClean="0"/>
              <a:t>Kind, caring, listening to people, public speaking</a:t>
            </a:r>
          </a:p>
          <a:p>
            <a:pPr marL="228600" indent="-228600">
              <a:buAutoNum type="arabicPeriod"/>
            </a:pPr>
            <a:r>
              <a:rPr lang="en-GB" dirty="0" smtClean="0"/>
              <a:t>Guiding</a:t>
            </a:r>
            <a:r>
              <a:rPr lang="en-GB" baseline="0" dirty="0" smtClean="0"/>
              <a:t> parishioners, helping them through problems, bringing communities together</a:t>
            </a:r>
            <a:endParaRPr lang="en-GB" dirty="0" smtClean="0"/>
          </a:p>
        </p:txBody>
      </p:sp>
      <p:sp>
        <p:nvSpPr>
          <p:cNvPr id="4" name="Slide Number Placeholder 3"/>
          <p:cNvSpPr>
            <a:spLocks noGrp="1"/>
          </p:cNvSpPr>
          <p:nvPr>
            <p:ph type="sldNum" sz="quarter" idx="10"/>
          </p:nvPr>
        </p:nvSpPr>
        <p:spPr/>
        <p:txBody>
          <a:bodyPr/>
          <a:lstStyle/>
          <a:p>
            <a:fld id="{80B151E1-125A-4B78-BEEF-75BB8FC93376}" type="slidenum">
              <a:rPr lang="en-GB" smtClean="0"/>
              <a:t>38</a:t>
            </a:fld>
            <a:endParaRPr lang="en-GB"/>
          </a:p>
        </p:txBody>
      </p:sp>
    </p:spTree>
    <p:extLst>
      <p:ext uri="{BB962C8B-B14F-4D97-AF65-F5344CB8AC3E}">
        <p14:creationId xmlns:p14="http://schemas.microsoft.com/office/powerpoint/2010/main" val="3379521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Teacher</a:t>
            </a:r>
          </a:p>
          <a:p>
            <a:pPr marL="228600" indent="-228600">
              <a:buAutoNum type="arabicPeriod"/>
            </a:pPr>
            <a:r>
              <a:rPr lang="en-GB" dirty="0" smtClean="0"/>
              <a:t>Public speaking, explainin</a:t>
            </a:r>
            <a:r>
              <a:rPr lang="en-GB" baseline="0" dirty="0" smtClean="0"/>
              <a:t>g things to others, being understanding, caring, kind</a:t>
            </a:r>
          </a:p>
          <a:p>
            <a:pPr marL="228600" indent="-228600">
              <a:buAutoNum type="arabicPeriod"/>
            </a:pPr>
            <a:r>
              <a:rPr lang="en-GB" baseline="0" dirty="0" smtClean="0"/>
              <a:t>Educating children and young people to give them skills for later in life.</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39</a:t>
            </a:fld>
            <a:endParaRPr lang="en-GB"/>
          </a:p>
        </p:txBody>
      </p:sp>
    </p:spTree>
    <p:extLst>
      <p:ext uri="{BB962C8B-B14F-4D97-AF65-F5344CB8AC3E}">
        <p14:creationId xmlns:p14="http://schemas.microsoft.com/office/powerpoint/2010/main" val="93807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4</a:t>
            </a:fld>
            <a:endParaRPr lang="en-GB"/>
          </a:p>
        </p:txBody>
      </p:sp>
    </p:spTree>
    <p:extLst>
      <p:ext uri="{BB962C8B-B14F-4D97-AF65-F5344CB8AC3E}">
        <p14:creationId xmlns:p14="http://schemas.microsoft.com/office/powerpoint/2010/main" val="2789825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write</a:t>
            </a:r>
            <a:r>
              <a:rPr lang="en-GB" baseline="0" dirty="0" smtClean="0"/>
              <a:t> down their answers on p. 4 of their activity book</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377418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a:t>
            </a:r>
            <a:r>
              <a:rPr lang="en-GB" baseline="0" dirty="0" smtClean="0"/>
              <a:t> discussion. E.g. if they are talented at singing or dancing they could organise a performance or talent show; if they are good at cooking they could bake and sell cakes; if they are good at explaining things they could tell someone they know about the work of the Catholic Children’s Society etc. Pupils then write down their ideas on p. 4 of their activity books.</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3377418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Pray</a:t>
            </a:r>
            <a:r>
              <a:rPr lang="en-GB" baseline="0" dirty="0" smtClean="0"/>
              <a:t> together.</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46727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B151E1-125A-4B78-BEEF-75BB8FC93376}" type="slidenum">
              <a:rPr lang="en-GB" smtClean="0"/>
              <a:t>43</a:t>
            </a:fld>
            <a:endParaRPr lang="en-GB"/>
          </a:p>
        </p:txBody>
      </p:sp>
    </p:spTree>
    <p:extLst>
      <p:ext uri="{BB962C8B-B14F-4D97-AF65-F5344CB8AC3E}">
        <p14:creationId xmlns:p14="http://schemas.microsoft.com/office/powerpoint/2010/main" val="213692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pupils- What do you think of when you hear the word talent? Take suggestions.</a:t>
            </a:r>
          </a:p>
          <a:p>
            <a:r>
              <a:rPr lang="en-GB" baseline="0" dirty="0" smtClean="0"/>
              <a:t>Do you think of . . . </a:t>
            </a:r>
          </a:p>
          <a:p>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5</a:t>
            </a:fld>
            <a:endParaRPr lang="en-GB"/>
          </a:p>
        </p:txBody>
      </p:sp>
    </p:spTree>
    <p:extLst>
      <p:ext uri="{BB962C8B-B14F-4D97-AF65-F5344CB8AC3E}">
        <p14:creationId xmlns:p14="http://schemas.microsoft.com/office/powerpoint/2010/main" val="269129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X</a:t>
            </a:r>
            <a:r>
              <a:rPr lang="en-GB" baseline="0" dirty="0" smtClean="0"/>
              <a:t> F</a:t>
            </a:r>
            <a:r>
              <a:rPr lang="en-GB" dirty="0" smtClean="0"/>
              <a:t>actor</a:t>
            </a:r>
            <a:r>
              <a:rPr lang="en-GB" baseline="0" dirty="0" smtClean="0"/>
              <a:t> </a:t>
            </a:r>
            <a:r>
              <a:rPr lang="en-GB" dirty="0" smtClean="0"/>
              <a:t>is</a:t>
            </a:r>
            <a:r>
              <a:rPr lang="en-GB" baseline="0" dirty="0" smtClean="0"/>
              <a:t> based on showcasing which talent? You could play YouTube clip of an audition.</a:t>
            </a:r>
            <a:endParaRPr lang="en-GB" dirty="0" smtClean="0"/>
          </a:p>
          <a:p>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6</a:t>
            </a:fld>
            <a:endParaRPr lang="en-GB"/>
          </a:p>
        </p:txBody>
      </p:sp>
    </p:spTree>
    <p:extLst>
      <p:ext uri="{BB962C8B-B14F-4D97-AF65-F5344CB8AC3E}">
        <p14:creationId xmlns:p14="http://schemas.microsoft.com/office/powerpoint/2010/main" val="321433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Strictly Come Dancing </a:t>
            </a:r>
            <a:r>
              <a:rPr lang="en-GB" dirty="0" smtClean="0"/>
              <a:t>is</a:t>
            </a:r>
            <a:r>
              <a:rPr lang="en-GB" baseline="0" dirty="0" smtClean="0"/>
              <a:t> all about finding out if someone is talented at what? You could play YouTube clip of a dance.</a:t>
            </a:r>
            <a:endParaRPr lang="en-GB" dirty="0" smtClean="0"/>
          </a:p>
          <a:p>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7</a:t>
            </a:fld>
            <a:endParaRPr lang="en-GB"/>
          </a:p>
        </p:txBody>
      </p:sp>
    </p:spTree>
    <p:extLst>
      <p:ext uri="{BB962C8B-B14F-4D97-AF65-F5344CB8AC3E}">
        <p14:creationId xmlns:p14="http://schemas.microsoft.com/office/powerpoint/2010/main" val="25580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Britain’s Got</a:t>
            </a:r>
            <a:r>
              <a:rPr lang="en-GB" baseline="0" dirty="0" smtClean="0"/>
              <a:t> Talent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is based on showcasing which talent? Lots of different talents! You could play a YouTube clip of auditions.</a:t>
            </a:r>
          </a:p>
        </p:txBody>
      </p:sp>
      <p:sp>
        <p:nvSpPr>
          <p:cNvPr id="4" name="Slide Number Placeholder 3"/>
          <p:cNvSpPr>
            <a:spLocks noGrp="1"/>
          </p:cNvSpPr>
          <p:nvPr>
            <p:ph type="sldNum" sz="quarter" idx="10"/>
          </p:nvPr>
        </p:nvSpPr>
        <p:spPr/>
        <p:txBody>
          <a:bodyPr/>
          <a:lstStyle/>
          <a:p>
            <a:fld id="{80B151E1-125A-4B78-BEEF-75BB8FC93376}" type="slidenum">
              <a:rPr lang="en-GB" smtClean="0"/>
              <a:t>8</a:t>
            </a:fld>
            <a:endParaRPr lang="en-GB"/>
          </a:p>
        </p:txBody>
      </p:sp>
    </p:spTree>
    <p:extLst>
      <p:ext uri="{BB962C8B-B14F-4D97-AF65-F5344CB8AC3E}">
        <p14:creationId xmlns:p14="http://schemas.microsoft.com/office/powerpoint/2010/main" val="34648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a:t>
            </a:r>
            <a:r>
              <a:rPr lang="en-GB" baseline="0" dirty="0" smtClean="0"/>
              <a:t> p. 1 of their activity books pupils write down a list of all of the talents they can think of. Set a three minute timer.</a:t>
            </a:r>
            <a:endParaRPr lang="en-GB" dirty="0"/>
          </a:p>
        </p:txBody>
      </p:sp>
      <p:sp>
        <p:nvSpPr>
          <p:cNvPr id="4" name="Slide Number Placeholder 3"/>
          <p:cNvSpPr>
            <a:spLocks noGrp="1"/>
          </p:cNvSpPr>
          <p:nvPr>
            <p:ph type="sldNum" sz="quarter" idx="10"/>
          </p:nvPr>
        </p:nvSpPr>
        <p:spPr/>
        <p:txBody>
          <a:bodyPr/>
          <a:lstStyle/>
          <a:p>
            <a:fld id="{80B151E1-125A-4B78-BEEF-75BB8FC93376}" type="slidenum">
              <a:rPr lang="en-GB" smtClean="0"/>
              <a:t>9</a:t>
            </a:fld>
            <a:endParaRPr lang="en-GB"/>
          </a:p>
        </p:txBody>
      </p:sp>
    </p:spTree>
    <p:extLst>
      <p:ext uri="{BB962C8B-B14F-4D97-AF65-F5344CB8AC3E}">
        <p14:creationId xmlns:p14="http://schemas.microsoft.com/office/powerpoint/2010/main" val="337741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20" y="332657"/>
            <a:ext cx="7128792" cy="720079"/>
          </a:xfrm>
          <a:prstGeom prst="rect">
            <a:avLst/>
          </a:prstGeom>
        </p:spPr>
        <p:txBody>
          <a:bodyPr>
            <a:normAutofit/>
          </a:bodyPr>
          <a:lstStyle>
            <a:lvl1pPr algn="l">
              <a:defRPr sz="3600" b="1">
                <a:solidFill>
                  <a:srgbClr val="FF6000"/>
                </a:solidFill>
                <a:latin typeface="Helvetica" panose="020B0604020202030204" pitchFamily="2" charset="0"/>
              </a:defRPr>
            </a:lvl1pPr>
          </a:lstStyle>
          <a:p>
            <a:r>
              <a:rPr lang="en-US" dirty="0" smtClean="0"/>
              <a:t>Heading</a:t>
            </a:r>
            <a:endParaRPr lang="en-GB" dirty="0"/>
          </a:p>
        </p:txBody>
      </p:sp>
      <p:sp>
        <p:nvSpPr>
          <p:cNvPr id="3" name="Subtitle 2"/>
          <p:cNvSpPr>
            <a:spLocks noGrp="1"/>
          </p:cNvSpPr>
          <p:nvPr>
            <p:ph type="subTitle" idx="1"/>
          </p:nvPr>
        </p:nvSpPr>
        <p:spPr>
          <a:xfrm>
            <a:off x="251520" y="1556792"/>
            <a:ext cx="8568952"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66946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390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606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3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9656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574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1520" y="332657"/>
            <a:ext cx="7128792" cy="720079"/>
          </a:xfrm>
          <a:prstGeom prst="rect">
            <a:avLst/>
          </a:prstGeom>
        </p:spPr>
        <p:txBody>
          <a:bodyPr>
            <a:normAutofit/>
          </a:bodyPr>
          <a:lstStyle>
            <a:lvl1pPr algn="l">
              <a:defRPr sz="3600" b="1">
                <a:solidFill>
                  <a:srgbClr val="FF6000"/>
                </a:solidFill>
                <a:latin typeface="Helvetica" panose="020B0604020202030204" pitchFamily="2" charset="0"/>
              </a:defRPr>
            </a:lvl1pPr>
          </a:lstStyle>
          <a:p>
            <a:r>
              <a:rPr lang="en-US" dirty="0" smtClean="0"/>
              <a:t>Heading</a:t>
            </a:r>
            <a:endParaRPr lang="en-GB" dirty="0"/>
          </a:p>
        </p:txBody>
      </p:sp>
      <p:sp>
        <p:nvSpPr>
          <p:cNvPr id="8" name="Subtitle 2"/>
          <p:cNvSpPr>
            <a:spLocks noGrp="1"/>
          </p:cNvSpPr>
          <p:nvPr>
            <p:ph type="subTitle" idx="1"/>
          </p:nvPr>
        </p:nvSpPr>
        <p:spPr>
          <a:xfrm>
            <a:off x="251520" y="1556792"/>
            <a:ext cx="8568952"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56695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899592" y="2132856"/>
            <a:ext cx="7128792" cy="720079"/>
          </a:xfrm>
          <a:prstGeom prst="rect">
            <a:avLst/>
          </a:prstGeom>
        </p:spPr>
        <p:txBody>
          <a:bodyPr>
            <a:normAutofit/>
          </a:bodyPr>
          <a:lstStyle>
            <a:lvl1pPr algn="ctr">
              <a:defRPr sz="4000" b="1">
                <a:solidFill>
                  <a:srgbClr val="FF6000"/>
                </a:solidFill>
                <a:latin typeface="Helvetica" panose="020B0604020202030204" pitchFamily="2" charset="0"/>
              </a:defRPr>
            </a:lvl1pPr>
          </a:lstStyle>
          <a:p>
            <a:r>
              <a:rPr lang="en-US" dirty="0" smtClean="0"/>
              <a:t>Heading</a:t>
            </a:r>
            <a:endParaRPr lang="en-GB" dirty="0"/>
          </a:p>
        </p:txBody>
      </p:sp>
    </p:spTree>
    <p:extLst>
      <p:ext uri="{BB962C8B-B14F-4D97-AF65-F5344CB8AC3E}">
        <p14:creationId xmlns:p14="http://schemas.microsoft.com/office/powerpoint/2010/main" val="35964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29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54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265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74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664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6237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4736" y="55829"/>
            <a:ext cx="1627035" cy="1356948"/>
          </a:xfrm>
          <a:prstGeom prst="rect">
            <a:avLst/>
          </a:prstGeom>
        </p:spPr>
      </p:pic>
    </p:spTree>
    <p:extLst>
      <p:ext uri="{BB962C8B-B14F-4D97-AF65-F5344CB8AC3E}">
        <p14:creationId xmlns:p14="http://schemas.microsoft.com/office/powerpoint/2010/main" val="30488699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69A3F-28D6-493B-A324-5AA303A73FA4}" type="datetimeFigureOut">
              <a:rPr lang="en-GB" smtClean="0">
                <a:solidFill>
                  <a:prstClr val="black">
                    <a:tint val="75000"/>
                  </a:prstClr>
                </a:solidFill>
              </a:rPr>
              <a:pPr/>
              <a:t>06/02/2019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B4A9C-3CB5-4327-85B1-D2FDAE1C43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83664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26" name="Picture 2" descr="N:\Appeals 2\Images\iStock-538024974.jpg"/>
          <p:cNvPicPr>
            <a:picLocks noChangeAspect="1" noChangeArrowheads="1"/>
          </p:cNvPicPr>
          <p:nvPr/>
        </p:nvPicPr>
        <p:blipFill rotWithShape="1">
          <a:blip r:embed="rId3">
            <a:extLst>
              <a:ext uri="{28A0092B-C50C-407E-A947-70E740481C1C}">
                <a14:useLocalDpi xmlns:a14="http://schemas.microsoft.com/office/drawing/2010/main" val="0"/>
              </a:ext>
            </a:extLst>
          </a:blip>
          <a:srcRect l="9039" r="5077" b="3428"/>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ppeals 2\Schools\Lent Appeal\Lent Appeal 2019\Katie\CC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910" y="4146003"/>
            <a:ext cx="3067274" cy="216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963" y="6169935"/>
            <a:ext cx="7058585" cy="859465"/>
          </a:xfrm>
          <a:prstGeom prst="rect">
            <a:avLst/>
          </a:prstGeom>
        </p:spPr>
      </p:pic>
    </p:spTree>
    <p:extLst>
      <p:ext uri="{BB962C8B-B14F-4D97-AF65-F5344CB8AC3E}">
        <p14:creationId xmlns:p14="http://schemas.microsoft.com/office/powerpoint/2010/main" val="3608815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Talents Bingo</a:t>
            </a:r>
            <a:endParaRPr lang="en-GB" dirty="0"/>
          </a:p>
        </p:txBody>
      </p:sp>
      <p:sp>
        <p:nvSpPr>
          <p:cNvPr id="3" name="Subtitle 2"/>
          <p:cNvSpPr>
            <a:spLocks noGrp="1"/>
          </p:cNvSpPr>
          <p:nvPr>
            <p:ph type="subTitle" idx="1"/>
          </p:nvPr>
        </p:nvSpPr>
        <p:spPr>
          <a:xfrm>
            <a:off x="251520" y="1340768"/>
            <a:ext cx="8568952" cy="864096"/>
          </a:xfrm>
        </p:spPr>
        <p:txBody>
          <a:bodyPr/>
          <a:lstStyle/>
          <a:p>
            <a:r>
              <a:rPr lang="en-GB" dirty="0" smtClean="0"/>
              <a:t>Circle any of the following talents on your list.</a:t>
            </a:r>
            <a:endParaRPr lang="en-GB" dirty="0"/>
          </a:p>
        </p:txBody>
      </p:sp>
      <p:sp>
        <p:nvSpPr>
          <p:cNvPr id="4" name="Subtitle 2"/>
          <p:cNvSpPr txBox="1">
            <a:spLocks/>
          </p:cNvSpPr>
          <p:nvPr/>
        </p:nvSpPr>
        <p:spPr>
          <a:xfrm>
            <a:off x="467544" y="2276872"/>
            <a:ext cx="1728192" cy="57606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Singing</a:t>
            </a:r>
            <a:endParaRPr lang="en-GB" b="1" dirty="0"/>
          </a:p>
        </p:txBody>
      </p:sp>
      <p:sp>
        <p:nvSpPr>
          <p:cNvPr id="6" name="Subtitle 2"/>
          <p:cNvSpPr txBox="1">
            <a:spLocks/>
          </p:cNvSpPr>
          <p:nvPr/>
        </p:nvSpPr>
        <p:spPr>
          <a:xfrm>
            <a:off x="467544" y="3284984"/>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Sports</a:t>
            </a:r>
            <a:endParaRPr lang="en-GB" b="1" dirty="0"/>
          </a:p>
          <a:p>
            <a:pPr marL="0" indent="0">
              <a:buNone/>
            </a:pPr>
            <a:endParaRPr lang="en-GB" b="1" dirty="0"/>
          </a:p>
        </p:txBody>
      </p:sp>
      <p:sp>
        <p:nvSpPr>
          <p:cNvPr id="8" name="Subtitle 2"/>
          <p:cNvSpPr txBox="1">
            <a:spLocks/>
          </p:cNvSpPr>
          <p:nvPr/>
        </p:nvSpPr>
        <p:spPr>
          <a:xfrm>
            <a:off x="467544" y="2780928"/>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Dancing</a:t>
            </a:r>
            <a:endParaRPr lang="en-GB" b="1" dirty="0"/>
          </a:p>
          <a:p>
            <a:pPr marL="0" indent="0">
              <a:buNone/>
            </a:pPr>
            <a:endParaRPr lang="en-GB" b="1" dirty="0"/>
          </a:p>
        </p:txBody>
      </p:sp>
      <p:sp>
        <p:nvSpPr>
          <p:cNvPr id="10" name="Subtitle 2"/>
          <p:cNvSpPr txBox="1">
            <a:spLocks/>
          </p:cNvSpPr>
          <p:nvPr/>
        </p:nvSpPr>
        <p:spPr>
          <a:xfrm>
            <a:off x="3491880" y="5661248"/>
            <a:ext cx="1800200" cy="72008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Listening</a:t>
            </a:r>
            <a:endParaRPr lang="en-GB" b="1" dirty="0"/>
          </a:p>
          <a:p>
            <a:pPr marL="0" indent="0">
              <a:buNone/>
            </a:pPr>
            <a:endParaRPr lang="en-GB" b="1" dirty="0"/>
          </a:p>
        </p:txBody>
      </p:sp>
      <p:sp>
        <p:nvSpPr>
          <p:cNvPr id="11" name="Subtitle 2"/>
          <p:cNvSpPr txBox="1">
            <a:spLocks/>
          </p:cNvSpPr>
          <p:nvPr/>
        </p:nvSpPr>
        <p:spPr>
          <a:xfrm>
            <a:off x="449090" y="5013176"/>
            <a:ext cx="1405060" cy="648072"/>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Cooking</a:t>
            </a:r>
            <a:endParaRPr lang="en-GB" b="1" dirty="0"/>
          </a:p>
          <a:p>
            <a:pPr marL="0" indent="0">
              <a:buNone/>
            </a:pPr>
            <a:endParaRPr lang="en-GB" b="1" dirty="0"/>
          </a:p>
        </p:txBody>
      </p:sp>
      <p:sp>
        <p:nvSpPr>
          <p:cNvPr id="12" name="Subtitle 2"/>
          <p:cNvSpPr txBox="1">
            <a:spLocks/>
          </p:cNvSpPr>
          <p:nvPr/>
        </p:nvSpPr>
        <p:spPr>
          <a:xfrm>
            <a:off x="467544" y="5517232"/>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Art</a:t>
            </a:r>
            <a:endParaRPr lang="en-GB" b="1" dirty="0"/>
          </a:p>
          <a:p>
            <a:pPr marL="0" indent="0">
              <a:buNone/>
            </a:pPr>
            <a:endParaRPr lang="en-GB" b="1" dirty="0"/>
          </a:p>
        </p:txBody>
      </p:sp>
      <p:sp>
        <p:nvSpPr>
          <p:cNvPr id="13" name="Subtitle 2"/>
          <p:cNvSpPr txBox="1">
            <a:spLocks/>
          </p:cNvSpPr>
          <p:nvPr/>
        </p:nvSpPr>
        <p:spPr>
          <a:xfrm>
            <a:off x="467544" y="5949280"/>
            <a:ext cx="2520280" cy="72008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Building things </a:t>
            </a:r>
            <a:endParaRPr lang="en-GB" b="1" dirty="0"/>
          </a:p>
          <a:p>
            <a:pPr marL="0" indent="0">
              <a:buNone/>
            </a:pPr>
            <a:endParaRPr lang="en-GB" b="1" dirty="0"/>
          </a:p>
        </p:txBody>
      </p:sp>
      <p:sp>
        <p:nvSpPr>
          <p:cNvPr id="14" name="Subtitle 2"/>
          <p:cNvSpPr txBox="1">
            <a:spLocks/>
          </p:cNvSpPr>
          <p:nvPr/>
        </p:nvSpPr>
        <p:spPr>
          <a:xfrm>
            <a:off x="3491880" y="2420888"/>
            <a:ext cx="2520280"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Taking photos</a:t>
            </a:r>
            <a:endParaRPr lang="en-GB" b="1" dirty="0"/>
          </a:p>
          <a:p>
            <a:pPr marL="0" indent="0">
              <a:buNone/>
            </a:pPr>
            <a:endParaRPr lang="en-GB" b="1" dirty="0"/>
          </a:p>
        </p:txBody>
      </p:sp>
      <p:sp>
        <p:nvSpPr>
          <p:cNvPr id="15" name="Subtitle 2"/>
          <p:cNvSpPr txBox="1">
            <a:spLocks/>
          </p:cNvSpPr>
          <p:nvPr/>
        </p:nvSpPr>
        <p:spPr>
          <a:xfrm>
            <a:off x="3491880" y="3356992"/>
            <a:ext cx="2808312"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Computer games</a:t>
            </a:r>
            <a:endParaRPr lang="en-GB" b="1" dirty="0"/>
          </a:p>
          <a:p>
            <a:pPr marL="0" indent="0">
              <a:buNone/>
            </a:pPr>
            <a:endParaRPr lang="en-GB" b="1" dirty="0"/>
          </a:p>
        </p:txBody>
      </p:sp>
      <p:sp>
        <p:nvSpPr>
          <p:cNvPr id="16" name="TextBox 15"/>
          <p:cNvSpPr txBox="1"/>
          <p:nvPr/>
        </p:nvSpPr>
        <p:spPr>
          <a:xfrm>
            <a:off x="467544" y="3717032"/>
            <a:ext cx="3168352" cy="830997"/>
          </a:xfrm>
          <a:prstGeom prst="rect">
            <a:avLst/>
          </a:prstGeom>
          <a:noFill/>
        </p:spPr>
        <p:txBody>
          <a:bodyPr wrap="square" rtlCol="0">
            <a:spAutoFit/>
          </a:bodyPr>
          <a:lstStyle/>
          <a:p>
            <a:r>
              <a:rPr lang="en-GB" sz="2400" b="1" dirty="0" smtClean="0">
                <a:latin typeface="Helvetica" panose="020B0604020202030204" pitchFamily="2" charset="0"/>
              </a:rPr>
              <a:t>Playing a musical instrument</a:t>
            </a:r>
            <a:endParaRPr lang="en-GB" sz="2400" b="1" dirty="0">
              <a:latin typeface="Helvetica" panose="020B0604020202030204" pitchFamily="2" charset="0"/>
            </a:endParaRPr>
          </a:p>
        </p:txBody>
      </p:sp>
      <p:sp>
        <p:nvSpPr>
          <p:cNvPr id="17" name="TextBox 16"/>
          <p:cNvSpPr txBox="1"/>
          <p:nvPr/>
        </p:nvSpPr>
        <p:spPr>
          <a:xfrm>
            <a:off x="467544" y="6351711"/>
            <a:ext cx="2664296" cy="461665"/>
          </a:xfrm>
          <a:prstGeom prst="rect">
            <a:avLst/>
          </a:prstGeom>
          <a:noFill/>
        </p:spPr>
        <p:txBody>
          <a:bodyPr wrap="square" rtlCol="0">
            <a:spAutoFit/>
          </a:bodyPr>
          <a:lstStyle/>
          <a:p>
            <a:r>
              <a:rPr lang="en-GB" sz="2400" b="1" dirty="0" smtClean="0">
                <a:latin typeface="Helvetica" panose="020B0604020202030204" pitchFamily="2" charset="0"/>
              </a:rPr>
              <a:t>Gardening</a:t>
            </a:r>
            <a:endParaRPr lang="en-GB" sz="2400" b="1" dirty="0">
              <a:latin typeface="Helvetica" panose="020B0604020202030204" pitchFamily="2" charset="0"/>
            </a:endParaRPr>
          </a:p>
        </p:txBody>
      </p:sp>
      <p:sp>
        <p:nvSpPr>
          <p:cNvPr id="18" name="Subtitle 2"/>
          <p:cNvSpPr txBox="1">
            <a:spLocks/>
          </p:cNvSpPr>
          <p:nvPr/>
        </p:nvSpPr>
        <p:spPr>
          <a:xfrm>
            <a:off x="3491880" y="2836387"/>
            <a:ext cx="2232248" cy="664621"/>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Languages</a:t>
            </a:r>
            <a:endParaRPr lang="en-GB" b="1" dirty="0"/>
          </a:p>
          <a:p>
            <a:pPr marL="0" indent="0">
              <a:buNone/>
            </a:pPr>
            <a:endParaRPr lang="en-GB" b="1" dirty="0"/>
          </a:p>
        </p:txBody>
      </p:sp>
      <p:sp>
        <p:nvSpPr>
          <p:cNvPr id="19" name="Subtitle 2"/>
          <p:cNvSpPr txBox="1">
            <a:spLocks/>
          </p:cNvSpPr>
          <p:nvPr/>
        </p:nvSpPr>
        <p:spPr>
          <a:xfrm>
            <a:off x="3491880" y="4221088"/>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Spelling</a:t>
            </a:r>
            <a:endParaRPr lang="en-GB" b="1" dirty="0"/>
          </a:p>
          <a:p>
            <a:pPr marL="0" indent="0">
              <a:buNone/>
            </a:pPr>
            <a:endParaRPr lang="en-GB" b="1" dirty="0"/>
          </a:p>
        </p:txBody>
      </p:sp>
      <p:sp>
        <p:nvSpPr>
          <p:cNvPr id="20" name="Subtitle 2"/>
          <p:cNvSpPr txBox="1">
            <a:spLocks/>
          </p:cNvSpPr>
          <p:nvPr/>
        </p:nvSpPr>
        <p:spPr>
          <a:xfrm>
            <a:off x="467544" y="4581128"/>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Acting</a:t>
            </a:r>
            <a:endParaRPr lang="en-GB" b="1" dirty="0"/>
          </a:p>
          <a:p>
            <a:pPr marL="0" indent="0">
              <a:buNone/>
            </a:pPr>
            <a:endParaRPr lang="en-GB" b="1" dirty="0"/>
          </a:p>
        </p:txBody>
      </p:sp>
      <p:sp>
        <p:nvSpPr>
          <p:cNvPr id="21" name="Subtitle 2"/>
          <p:cNvSpPr txBox="1">
            <a:spLocks/>
          </p:cNvSpPr>
          <p:nvPr/>
        </p:nvSpPr>
        <p:spPr>
          <a:xfrm>
            <a:off x="3491880" y="5229200"/>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Reading</a:t>
            </a:r>
            <a:endParaRPr lang="en-GB" b="1" dirty="0"/>
          </a:p>
          <a:p>
            <a:pPr marL="0" indent="0">
              <a:buNone/>
            </a:pPr>
            <a:endParaRPr lang="en-GB" b="1" dirty="0"/>
          </a:p>
        </p:txBody>
      </p:sp>
      <p:sp>
        <p:nvSpPr>
          <p:cNvPr id="22" name="Subtitle 2"/>
          <p:cNvSpPr txBox="1">
            <a:spLocks/>
          </p:cNvSpPr>
          <p:nvPr/>
        </p:nvSpPr>
        <p:spPr>
          <a:xfrm>
            <a:off x="3491880" y="3789040"/>
            <a:ext cx="1602630" cy="648072"/>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Sciences</a:t>
            </a:r>
            <a:endParaRPr lang="en-GB" b="1" dirty="0"/>
          </a:p>
          <a:p>
            <a:pPr marL="0" indent="0">
              <a:buNone/>
            </a:pPr>
            <a:endParaRPr lang="en-GB" b="1" dirty="0"/>
          </a:p>
        </p:txBody>
      </p:sp>
      <p:sp>
        <p:nvSpPr>
          <p:cNvPr id="23" name="Subtitle 2"/>
          <p:cNvSpPr txBox="1">
            <a:spLocks/>
          </p:cNvSpPr>
          <p:nvPr/>
        </p:nvSpPr>
        <p:spPr>
          <a:xfrm>
            <a:off x="3509430" y="4725144"/>
            <a:ext cx="1386606" cy="57606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Maths</a:t>
            </a:r>
            <a:endParaRPr lang="en-GB" b="1" dirty="0"/>
          </a:p>
          <a:p>
            <a:pPr marL="0" indent="0">
              <a:buNone/>
            </a:pPr>
            <a:endParaRPr lang="en-GB" b="1" dirty="0"/>
          </a:p>
        </p:txBody>
      </p:sp>
      <p:sp>
        <p:nvSpPr>
          <p:cNvPr id="25" name="Subtitle 2"/>
          <p:cNvSpPr txBox="1">
            <a:spLocks/>
          </p:cNvSpPr>
          <p:nvPr/>
        </p:nvSpPr>
        <p:spPr>
          <a:xfrm>
            <a:off x="6444208" y="1988840"/>
            <a:ext cx="2441817" cy="93610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Speaking in front of people</a:t>
            </a:r>
            <a:endParaRPr lang="en-GB" b="1" dirty="0"/>
          </a:p>
          <a:p>
            <a:pPr marL="0" indent="0">
              <a:buNone/>
            </a:pPr>
            <a:endParaRPr lang="en-GB" b="1" dirty="0"/>
          </a:p>
        </p:txBody>
      </p:sp>
      <p:sp>
        <p:nvSpPr>
          <p:cNvPr id="26" name="Subtitle 2"/>
          <p:cNvSpPr txBox="1">
            <a:spLocks/>
          </p:cNvSpPr>
          <p:nvPr/>
        </p:nvSpPr>
        <p:spPr>
          <a:xfrm>
            <a:off x="6426459" y="2780928"/>
            <a:ext cx="2747597" cy="144016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Explaining things to people</a:t>
            </a:r>
            <a:endParaRPr lang="en-GB" b="1" dirty="0"/>
          </a:p>
          <a:p>
            <a:pPr marL="0" indent="0">
              <a:buNone/>
            </a:pPr>
            <a:endParaRPr lang="en-GB" b="1" dirty="0"/>
          </a:p>
        </p:txBody>
      </p:sp>
      <p:sp>
        <p:nvSpPr>
          <p:cNvPr id="27" name="Subtitle 2"/>
          <p:cNvSpPr txBox="1">
            <a:spLocks/>
          </p:cNvSpPr>
          <p:nvPr/>
        </p:nvSpPr>
        <p:spPr>
          <a:xfrm>
            <a:off x="6444208" y="3644917"/>
            <a:ext cx="2441817" cy="1224243"/>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Making people smile</a:t>
            </a:r>
            <a:endParaRPr lang="en-GB" b="1" dirty="0"/>
          </a:p>
          <a:p>
            <a:pPr marL="0" indent="0">
              <a:buNone/>
            </a:pPr>
            <a:endParaRPr lang="en-GB" b="1" dirty="0"/>
          </a:p>
        </p:txBody>
      </p:sp>
      <p:sp>
        <p:nvSpPr>
          <p:cNvPr id="28" name="Subtitle 2"/>
          <p:cNvSpPr txBox="1">
            <a:spLocks/>
          </p:cNvSpPr>
          <p:nvPr/>
        </p:nvSpPr>
        <p:spPr>
          <a:xfrm>
            <a:off x="6444208" y="4437112"/>
            <a:ext cx="2441817" cy="1224243"/>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Telling funny jokes</a:t>
            </a:r>
            <a:endParaRPr lang="en-GB" b="1" dirty="0"/>
          </a:p>
          <a:p>
            <a:pPr marL="0" indent="0">
              <a:buNone/>
            </a:pPr>
            <a:endParaRPr lang="en-GB" b="1" dirty="0"/>
          </a:p>
        </p:txBody>
      </p:sp>
      <p:sp>
        <p:nvSpPr>
          <p:cNvPr id="29" name="Subtitle 2"/>
          <p:cNvSpPr txBox="1">
            <a:spLocks/>
          </p:cNvSpPr>
          <p:nvPr/>
        </p:nvSpPr>
        <p:spPr>
          <a:xfrm>
            <a:off x="6450663" y="5229200"/>
            <a:ext cx="2441817" cy="1224243"/>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Being a good friend</a:t>
            </a:r>
            <a:endParaRPr lang="en-GB" b="1" dirty="0"/>
          </a:p>
          <a:p>
            <a:pPr marL="0" indent="0">
              <a:buNone/>
            </a:pPr>
            <a:endParaRPr lang="en-GB" b="1" dirty="0"/>
          </a:p>
        </p:txBody>
      </p:sp>
      <p:sp>
        <p:nvSpPr>
          <p:cNvPr id="30" name="Subtitle 2"/>
          <p:cNvSpPr txBox="1">
            <a:spLocks/>
          </p:cNvSpPr>
          <p:nvPr/>
        </p:nvSpPr>
        <p:spPr>
          <a:xfrm>
            <a:off x="3498335" y="6093296"/>
            <a:ext cx="2441817" cy="1224243"/>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Being kind</a:t>
            </a:r>
            <a:endParaRPr lang="en-GB" b="1" dirty="0"/>
          </a:p>
          <a:p>
            <a:pPr marL="0" indent="0">
              <a:buNone/>
            </a:pPr>
            <a:endParaRPr lang="en-GB" b="1" dirty="0"/>
          </a:p>
        </p:txBody>
      </p:sp>
      <p:sp>
        <p:nvSpPr>
          <p:cNvPr id="32" name="Subtitle 2"/>
          <p:cNvSpPr txBox="1">
            <a:spLocks/>
          </p:cNvSpPr>
          <p:nvPr/>
        </p:nvSpPr>
        <p:spPr>
          <a:xfrm>
            <a:off x="6467962" y="6021288"/>
            <a:ext cx="2441817" cy="1224243"/>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b="1" dirty="0" smtClean="0"/>
              <a:t>Looking after other people</a:t>
            </a:r>
            <a:endParaRPr lang="en-GB" b="1" dirty="0"/>
          </a:p>
          <a:p>
            <a:pPr marL="0" indent="0">
              <a:buNone/>
            </a:pPr>
            <a:endParaRPr lang="en-GB" b="1" dirty="0"/>
          </a:p>
        </p:txBody>
      </p:sp>
    </p:spTree>
    <p:extLst>
      <p:ext uri="{BB962C8B-B14F-4D97-AF65-F5344CB8AC3E}">
        <p14:creationId xmlns:p14="http://schemas.microsoft.com/office/powerpoint/2010/main" val="33004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Your Talents</a:t>
            </a:r>
            <a:endParaRPr lang="en-GB" dirty="0"/>
          </a:p>
        </p:txBody>
      </p:sp>
      <p:sp>
        <p:nvSpPr>
          <p:cNvPr id="3" name="Subtitle 2"/>
          <p:cNvSpPr>
            <a:spLocks noGrp="1"/>
          </p:cNvSpPr>
          <p:nvPr>
            <p:ph type="subTitle" idx="1"/>
          </p:nvPr>
        </p:nvSpPr>
        <p:spPr>
          <a:xfrm>
            <a:off x="251520" y="1556792"/>
            <a:ext cx="8568952" cy="576064"/>
          </a:xfrm>
        </p:spPr>
        <p:txBody>
          <a:bodyPr/>
          <a:lstStyle/>
          <a:p>
            <a:r>
              <a:rPr lang="en-GB" dirty="0" smtClean="0"/>
              <a:t>Write your name at the top of the sheet of paper. </a:t>
            </a:r>
            <a:endParaRPr lang="en-GB" dirty="0"/>
          </a:p>
        </p:txBody>
      </p:sp>
      <p:sp>
        <p:nvSpPr>
          <p:cNvPr id="4" name="Subtitle 2"/>
          <p:cNvSpPr txBox="1">
            <a:spLocks/>
          </p:cNvSpPr>
          <p:nvPr/>
        </p:nvSpPr>
        <p:spPr>
          <a:xfrm>
            <a:off x="251520" y="2204864"/>
            <a:ext cx="8568952" cy="57606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Pass your sheet to the person next to you. </a:t>
            </a:r>
            <a:endParaRPr lang="en-GB" dirty="0"/>
          </a:p>
        </p:txBody>
      </p:sp>
      <p:sp>
        <p:nvSpPr>
          <p:cNvPr id="5" name="Subtitle 2"/>
          <p:cNvSpPr txBox="1">
            <a:spLocks/>
          </p:cNvSpPr>
          <p:nvPr/>
        </p:nvSpPr>
        <p:spPr>
          <a:xfrm>
            <a:off x="251520" y="2854380"/>
            <a:ext cx="8568952" cy="82737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At the bottom of the sheet, write down one thing that person is talented at. </a:t>
            </a:r>
            <a:endParaRPr lang="en-GB" dirty="0"/>
          </a:p>
        </p:txBody>
      </p:sp>
      <p:sp>
        <p:nvSpPr>
          <p:cNvPr id="6" name="Subtitle 2"/>
          <p:cNvSpPr txBox="1">
            <a:spLocks/>
          </p:cNvSpPr>
          <p:nvPr/>
        </p:nvSpPr>
        <p:spPr>
          <a:xfrm>
            <a:off x="282610" y="3774217"/>
            <a:ext cx="8568952" cy="82737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Fold the paper up so you cannot see what you have written. </a:t>
            </a:r>
            <a:endParaRPr lang="en-GB" dirty="0"/>
          </a:p>
        </p:txBody>
      </p:sp>
      <p:sp>
        <p:nvSpPr>
          <p:cNvPr id="7" name="Subtitle 2"/>
          <p:cNvSpPr txBox="1">
            <a:spLocks/>
          </p:cNvSpPr>
          <p:nvPr/>
        </p:nvSpPr>
        <p:spPr>
          <a:xfrm>
            <a:off x="282610" y="4681979"/>
            <a:ext cx="8568952" cy="1339309"/>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Pass the paper on to someone else in the class. That person then looks at the name at the top of the sheet and writes down another talent of that person.</a:t>
            </a:r>
            <a:endParaRPr lang="en-GB" dirty="0"/>
          </a:p>
        </p:txBody>
      </p:sp>
      <p:sp>
        <p:nvSpPr>
          <p:cNvPr id="8" name="Subtitle 2"/>
          <p:cNvSpPr txBox="1">
            <a:spLocks/>
          </p:cNvSpPr>
          <p:nvPr/>
        </p:nvSpPr>
        <p:spPr>
          <a:xfrm>
            <a:off x="251520" y="6021289"/>
            <a:ext cx="8568952" cy="66965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Repeat until six people have each written a talent.</a:t>
            </a:r>
            <a:endParaRPr lang="en-GB" dirty="0"/>
          </a:p>
        </p:txBody>
      </p:sp>
    </p:spTree>
    <p:extLst>
      <p:ext uri="{BB962C8B-B14F-4D97-AF65-F5344CB8AC3E}">
        <p14:creationId xmlns:p14="http://schemas.microsoft.com/office/powerpoint/2010/main" val="33964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Your Talents</a:t>
            </a:r>
            <a:endParaRPr lang="en-GB" dirty="0"/>
          </a:p>
        </p:txBody>
      </p:sp>
      <p:sp>
        <p:nvSpPr>
          <p:cNvPr id="3" name="Subtitle 2"/>
          <p:cNvSpPr>
            <a:spLocks noGrp="1"/>
          </p:cNvSpPr>
          <p:nvPr>
            <p:ph type="subTitle" idx="1"/>
          </p:nvPr>
        </p:nvSpPr>
        <p:spPr>
          <a:xfrm>
            <a:off x="251520" y="1556792"/>
            <a:ext cx="8568952" cy="864096"/>
          </a:xfrm>
        </p:spPr>
        <p:txBody>
          <a:bodyPr/>
          <a:lstStyle/>
          <a:p>
            <a:r>
              <a:rPr lang="en-GB" dirty="0" smtClean="0"/>
              <a:t>Return your sheet of paper to the talented person! </a:t>
            </a:r>
            <a:endParaRPr lang="en-GB" dirty="0"/>
          </a:p>
        </p:txBody>
      </p:sp>
      <p:sp>
        <p:nvSpPr>
          <p:cNvPr id="4" name="Subtitle 2"/>
          <p:cNvSpPr txBox="1">
            <a:spLocks/>
          </p:cNvSpPr>
          <p:nvPr/>
        </p:nvSpPr>
        <p:spPr>
          <a:xfrm>
            <a:off x="251520" y="2204864"/>
            <a:ext cx="8568952" cy="864096"/>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Read through the talents your classmates have listed. Would you have listed those talents?</a:t>
            </a:r>
            <a:endParaRPr lang="en-GB" dirty="0"/>
          </a:p>
        </p:txBody>
      </p:sp>
      <p:pic>
        <p:nvPicPr>
          <p:cNvPr id="2050" name="Picture 2" descr="D:\Users\katiew\Downloads\checklist-1622517_19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53" y="3573016"/>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Your Talents</a:t>
            </a:r>
            <a:endParaRPr lang="en-GB" dirty="0"/>
          </a:p>
        </p:txBody>
      </p:sp>
      <p:sp>
        <p:nvSpPr>
          <p:cNvPr id="3" name="Subtitle 2"/>
          <p:cNvSpPr>
            <a:spLocks noGrp="1"/>
          </p:cNvSpPr>
          <p:nvPr>
            <p:ph type="subTitle" idx="1"/>
          </p:nvPr>
        </p:nvSpPr>
        <p:spPr/>
        <p:txBody>
          <a:bodyPr/>
          <a:lstStyle/>
          <a:p>
            <a:r>
              <a:rPr lang="en-GB" dirty="0" smtClean="0"/>
              <a:t>Pick one of your talents. In pairs, take it in turns to interview one another about that talent.</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2" t="27586" r="32414" b="28119"/>
          <a:stretch/>
        </p:blipFill>
        <p:spPr bwMode="auto">
          <a:xfrm>
            <a:off x="1907704" y="2967289"/>
            <a:ext cx="578652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22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Talents Interview</a:t>
            </a:r>
            <a:endParaRPr lang="en-GB" dirty="0"/>
          </a:p>
        </p:txBody>
      </p:sp>
      <p:sp>
        <p:nvSpPr>
          <p:cNvPr id="3" name="Subtitle 2"/>
          <p:cNvSpPr>
            <a:spLocks noGrp="1"/>
          </p:cNvSpPr>
          <p:nvPr>
            <p:ph type="subTitle" idx="1"/>
          </p:nvPr>
        </p:nvSpPr>
        <p:spPr>
          <a:xfrm>
            <a:off x="251520" y="1556792"/>
            <a:ext cx="8568952" cy="2952328"/>
          </a:xfrm>
        </p:spPr>
        <p:txBody>
          <a:bodyPr/>
          <a:lstStyle/>
          <a:p>
            <a:pPr fontAlgn="base">
              <a:lnSpc>
                <a:spcPts val="2025"/>
              </a:lnSpc>
              <a:spcBef>
                <a:spcPts val="1125"/>
              </a:spcBef>
              <a:spcAft>
                <a:spcPts val="0"/>
              </a:spcAft>
            </a:pPr>
            <a:r>
              <a:rPr lang="en-GB" dirty="0">
                <a:latin typeface="Helvetica"/>
                <a:ea typeface="Times New Roman"/>
                <a:cs typeface="Lucida Sans Unicode"/>
              </a:rPr>
              <a:t>What is your talent?</a:t>
            </a:r>
            <a:endParaRPr lang="en-GB" sz="2800" dirty="0">
              <a:latin typeface="Times New Roman"/>
              <a:ea typeface="Times New Roman"/>
            </a:endParaRPr>
          </a:p>
          <a:p>
            <a:pPr fontAlgn="base">
              <a:lnSpc>
                <a:spcPts val="2025"/>
              </a:lnSpc>
              <a:spcBef>
                <a:spcPts val="1125"/>
              </a:spcBef>
              <a:spcAft>
                <a:spcPts val="0"/>
              </a:spcAft>
            </a:pPr>
            <a:r>
              <a:rPr lang="en-GB" dirty="0" smtClean="0">
                <a:latin typeface="Helvetica"/>
                <a:ea typeface="Times New Roman"/>
                <a:cs typeface="Lucida Sans Unicode"/>
              </a:rPr>
              <a:t>How </a:t>
            </a:r>
            <a:r>
              <a:rPr lang="en-GB" dirty="0">
                <a:latin typeface="Helvetica"/>
                <a:ea typeface="Times New Roman"/>
                <a:cs typeface="Lucida Sans Unicode"/>
              </a:rPr>
              <a:t>did you discover your talent? </a:t>
            </a:r>
            <a:endParaRPr lang="en-GB" sz="2800" dirty="0">
              <a:latin typeface="Times New Roman"/>
              <a:ea typeface="Times New Roman"/>
            </a:endParaRPr>
          </a:p>
          <a:p>
            <a:pPr fontAlgn="base">
              <a:lnSpc>
                <a:spcPts val="2025"/>
              </a:lnSpc>
              <a:spcBef>
                <a:spcPts val="1125"/>
              </a:spcBef>
              <a:spcAft>
                <a:spcPts val="0"/>
              </a:spcAft>
            </a:pPr>
            <a:r>
              <a:rPr lang="en-GB" dirty="0">
                <a:latin typeface="Helvetica"/>
                <a:ea typeface="Times New Roman"/>
                <a:cs typeface="Lucida Sans Unicode"/>
              </a:rPr>
              <a:t>How long have you had your talent for?</a:t>
            </a:r>
            <a:endParaRPr lang="en-GB" sz="2800" dirty="0">
              <a:latin typeface="Times New Roman"/>
              <a:ea typeface="Times New Roman"/>
            </a:endParaRPr>
          </a:p>
          <a:p>
            <a:pPr fontAlgn="base">
              <a:lnSpc>
                <a:spcPts val="2025"/>
              </a:lnSpc>
              <a:spcBef>
                <a:spcPts val="1125"/>
              </a:spcBef>
              <a:spcAft>
                <a:spcPts val="0"/>
              </a:spcAft>
            </a:pPr>
            <a:r>
              <a:rPr lang="en-GB" dirty="0">
                <a:latin typeface="Helvetica"/>
                <a:ea typeface="Times New Roman"/>
                <a:cs typeface="Lucida Sans Unicode"/>
              </a:rPr>
              <a:t>How often do you use it?</a:t>
            </a:r>
            <a:endParaRPr lang="en-GB" sz="2800" dirty="0">
              <a:latin typeface="Times New Roman"/>
              <a:ea typeface="Times New Roman"/>
            </a:endParaRPr>
          </a:p>
          <a:p>
            <a:pPr fontAlgn="base">
              <a:lnSpc>
                <a:spcPts val="2025"/>
              </a:lnSpc>
              <a:spcBef>
                <a:spcPts val="1125"/>
              </a:spcBef>
              <a:spcAft>
                <a:spcPts val="0"/>
              </a:spcAft>
            </a:pPr>
            <a:r>
              <a:rPr lang="en-GB" dirty="0">
                <a:latin typeface="Helvetica"/>
                <a:ea typeface="Times New Roman"/>
                <a:cs typeface="Lucida Sans Unicode"/>
              </a:rPr>
              <a:t>Are you proud of your talent?</a:t>
            </a:r>
            <a:endParaRPr lang="en-GB" sz="2800" dirty="0">
              <a:latin typeface="Times New Roman"/>
              <a:ea typeface="Times New Roman"/>
            </a:endParaRPr>
          </a:p>
          <a:p>
            <a:pPr fontAlgn="base">
              <a:lnSpc>
                <a:spcPts val="2025"/>
              </a:lnSpc>
              <a:spcBef>
                <a:spcPts val="1125"/>
              </a:spcBef>
              <a:spcAft>
                <a:spcPts val="0"/>
              </a:spcAft>
            </a:pPr>
            <a:r>
              <a:rPr lang="en-GB" dirty="0">
                <a:latin typeface="Helvetica"/>
                <a:ea typeface="Times New Roman"/>
                <a:cs typeface="Lucida Sans Unicode"/>
              </a:rPr>
              <a:t>Do you have a role model who shares your talent?</a:t>
            </a:r>
            <a:endParaRPr lang="en-GB" sz="2800" dirty="0">
              <a:latin typeface="Times New Roman"/>
              <a:ea typeface="Times New Roman"/>
            </a:endParaRPr>
          </a:p>
          <a:p>
            <a:pPr fontAlgn="base">
              <a:lnSpc>
                <a:spcPts val="2025"/>
              </a:lnSpc>
              <a:spcBef>
                <a:spcPts val="1125"/>
              </a:spcBef>
              <a:spcAft>
                <a:spcPts val="0"/>
              </a:spcAft>
            </a:pPr>
            <a:r>
              <a:rPr lang="en-GB" dirty="0">
                <a:latin typeface="Helvetica"/>
                <a:ea typeface="Times New Roman"/>
                <a:cs typeface="Lucida Sans Unicode"/>
              </a:rPr>
              <a:t>Could you use your talent to help others</a:t>
            </a:r>
            <a:r>
              <a:rPr lang="en-GB" dirty="0" smtClean="0">
                <a:latin typeface="Helvetica"/>
                <a:ea typeface="Times New Roman"/>
                <a:cs typeface="Lucida Sans Unicode"/>
              </a:rPr>
              <a:t>?</a:t>
            </a:r>
            <a:endParaRPr lang="en-GB" sz="2800" dirty="0">
              <a:latin typeface="Times New Roman"/>
              <a:ea typeface="Times New Roman"/>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2" t="27586" r="32414" b="28119"/>
          <a:stretch/>
        </p:blipFill>
        <p:spPr bwMode="auto">
          <a:xfrm>
            <a:off x="4572000" y="4539838"/>
            <a:ext cx="4346362" cy="210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7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Matthew 5:14-16</a:t>
            </a:r>
            <a:endParaRPr lang="en-GB" dirty="0"/>
          </a:p>
        </p:txBody>
      </p:sp>
      <p:sp>
        <p:nvSpPr>
          <p:cNvPr id="3" name="Subtitle 2"/>
          <p:cNvSpPr>
            <a:spLocks noGrp="1"/>
          </p:cNvSpPr>
          <p:nvPr>
            <p:ph type="subTitle" idx="1"/>
          </p:nvPr>
        </p:nvSpPr>
        <p:spPr>
          <a:xfrm>
            <a:off x="323528" y="1700808"/>
            <a:ext cx="6336704" cy="3888432"/>
          </a:xfrm>
        </p:spPr>
        <p:txBody>
          <a:bodyPr>
            <a:normAutofit/>
          </a:bodyPr>
          <a:lstStyle/>
          <a:p>
            <a:pPr marL="0" indent="0">
              <a:lnSpc>
                <a:spcPct val="115000"/>
              </a:lnSpc>
              <a:spcAft>
                <a:spcPts val="1000"/>
              </a:spcAft>
              <a:buNone/>
            </a:pPr>
            <a:r>
              <a:rPr lang="en-GB" dirty="0" smtClean="0">
                <a:latin typeface="Helvetica"/>
                <a:ea typeface="Times New Roman"/>
                <a:cs typeface="Helvetica"/>
              </a:rPr>
              <a:t>“You </a:t>
            </a:r>
            <a:r>
              <a:rPr lang="en-GB" dirty="0">
                <a:latin typeface="Helvetica"/>
                <a:ea typeface="Times New Roman"/>
                <a:cs typeface="Helvetica"/>
              </a:rPr>
              <a:t>are like light for the whole world. </a:t>
            </a:r>
            <a:r>
              <a:rPr lang="en-GB" dirty="0" smtClean="0">
                <a:latin typeface="Helvetica"/>
                <a:ea typeface="Times New Roman"/>
                <a:cs typeface="Helvetica"/>
              </a:rPr>
              <a:t>A </a:t>
            </a:r>
            <a:r>
              <a:rPr lang="en-GB" dirty="0">
                <a:latin typeface="Helvetica"/>
                <a:ea typeface="Times New Roman"/>
                <a:cs typeface="Helvetica"/>
              </a:rPr>
              <a:t>city built on a hill cannot be hidden. </a:t>
            </a:r>
            <a:r>
              <a:rPr lang="en-GB" dirty="0" smtClean="0">
                <a:latin typeface="Helvetica"/>
                <a:ea typeface="Times New Roman"/>
                <a:cs typeface="Helvetica"/>
              </a:rPr>
              <a:t>No </a:t>
            </a:r>
            <a:r>
              <a:rPr lang="en-GB" dirty="0">
                <a:latin typeface="Helvetica"/>
                <a:ea typeface="Times New Roman"/>
                <a:cs typeface="Helvetica"/>
              </a:rPr>
              <a:t>one lights a lamp and puts it under a bowl; instead he puts it on the lampstand, where it gives light for everyone in the house. </a:t>
            </a:r>
            <a:endParaRPr lang="en-GB" dirty="0" smtClean="0">
              <a:latin typeface="Helvetica"/>
              <a:ea typeface="Times New Roman"/>
              <a:cs typeface="Helvetica"/>
            </a:endParaRPr>
          </a:p>
          <a:p>
            <a:pPr marL="0" indent="0">
              <a:lnSpc>
                <a:spcPct val="115000"/>
              </a:lnSpc>
              <a:spcAft>
                <a:spcPts val="1000"/>
              </a:spcAft>
              <a:buNone/>
            </a:pPr>
            <a:r>
              <a:rPr lang="en-GB" dirty="0" smtClean="0">
                <a:latin typeface="Helvetica"/>
                <a:ea typeface="Times New Roman"/>
                <a:cs typeface="Helvetica"/>
              </a:rPr>
              <a:t>“In </a:t>
            </a:r>
            <a:r>
              <a:rPr lang="en-GB" dirty="0">
                <a:latin typeface="Helvetica"/>
                <a:ea typeface="Times New Roman"/>
                <a:cs typeface="Helvetica"/>
              </a:rPr>
              <a:t>the same way your light must shine before people, so that they will see the good things you do and praise your Father in heaven.</a:t>
            </a:r>
            <a:endParaRPr lang="en-GB" dirty="0">
              <a:latin typeface="Calibri"/>
              <a:ea typeface="Calibri"/>
              <a:cs typeface="Times New Roman"/>
            </a:endParaRPr>
          </a:p>
          <a:p>
            <a:endParaRPr lang="en-GB" dirty="0"/>
          </a:p>
        </p:txBody>
      </p:sp>
      <p:pic>
        <p:nvPicPr>
          <p:cNvPr id="3074" name="Picture 2" descr="N:\Appeals 2\Schools\Lent Appeal\Lent Appeal 2019\Katie\light-1551386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45"/>
          <a:stretch/>
        </p:blipFill>
        <p:spPr bwMode="auto">
          <a:xfrm>
            <a:off x="6905297" y="2439843"/>
            <a:ext cx="2238703" cy="271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16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Shine your Light Activity Sheet</a:t>
            </a:r>
            <a:endParaRPr lang="en-GB" dirty="0"/>
          </a:p>
        </p:txBody>
      </p:sp>
      <p:sp>
        <p:nvSpPr>
          <p:cNvPr id="3" name="Subtitle 2"/>
          <p:cNvSpPr>
            <a:spLocks noGrp="1"/>
          </p:cNvSpPr>
          <p:nvPr>
            <p:ph type="subTitle" idx="1"/>
          </p:nvPr>
        </p:nvSpPr>
        <p:spPr>
          <a:xfrm>
            <a:off x="251520" y="1556791"/>
            <a:ext cx="8568952" cy="1440161"/>
          </a:xfrm>
        </p:spPr>
        <p:txBody>
          <a:bodyPr>
            <a:normAutofit/>
          </a:bodyPr>
          <a:lstStyle/>
          <a:p>
            <a:pPr marL="0" indent="0">
              <a:buNone/>
            </a:pPr>
            <a:r>
              <a:rPr lang="en-GB" dirty="0" smtClean="0"/>
              <a:t>This Lent we will think about our talents and how we can use our talents to make the world a better place.</a:t>
            </a:r>
          </a:p>
          <a:p>
            <a:pPr marL="0" indent="0">
              <a:buNone/>
            </a:pPr>
            <a:r>
              <a:rPr lang="en-GB" dirty="0" smtClean="0"/>
              <a:t>Write your talents in the orange box on your worksheet. </a:t>
            </a:r>
          </a:p>
        </p:txBody>
      </p:sp>
      <p:sp>
        <p:nvSpPr>
          <p:cNvPr id="4" name="Subtitle 2"/>
          <p:cNvSpPr txBox="1">
            <a:spLocks/>
          </p:cNvSpPr>
          <p:nvPr/>
        </p:nvSpPr>
        <p:spPr>
          <a:xfrm>
            <a:off x="323528" y="3212977"/>
            <a:ext cx="8280920" cy="165618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en-GB" dirty="0" smtClean="0"/>
              <a:t>Every day think- </a:t>
            </a:r>
          </a:p>
          <a:p>
            <a:r>
              <a:rPr lang="en-GB" dirty="0" smtClean="0"/>
              <a:t>How can I use my talents and shine my light to make someone’s day brighter?</a:t>
            </a:r>
          </a:p>
        </p:txBody>
      </p:sp>
      <p:sp>
        <p:nvSpPr>
          <p:cNvPr id="5" name="Subtitle 2"/>
          <p:cNvSpPr txBox="1">
            <a:spLocks/>
          </p:cNvSpPr>
          <p:nvPr/>
        </p:nvSpPr>
        <p:spPr>
          <a:xfrm>
            <a:off x="323528" y="4797152"/>
            <a:ext cx="8280920" cy="165618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Write/ draw one thing you will do/ have done today to make someone’s day brighter.</a:t>
            </a:r>
          </a:p>
          <a:p>
            <a:r>
              <a:rPr lang="en-GB" dirty="0" smtClean="0"/>
              <a:t>Write/ draw something every day during Lent.</a:t>
            </a:r>
          </a:p>
        </p:txBody>
      </p:sp>
    </p:spTree>
    <p:extLst>
      <p:ext uri="{BB962C8B-B14F-4D97-AF65-F5344CB8AC3E}">
        <p14:creationId xmlns:p14="http://schemas.microsoft.com/office/powerpoint/2010/main" val="7724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5" t="12190" r="20477" b="4381"/>
          <a:stretch/>
        </p:blipFill>
        <p:spPr bwMode="auto">
          <a:xfrm>
            <a:off x="-36512" y="188640"/>
            <a:ext cx="9144000" cy="644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38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7" t="12190" r="20238" b="4381"/>
          <a:stretch/>
        </p:blipFill>
        <p:spPr bwMode="auto">
          <a:xfrm>
            <a:off x="72008" y="315039"/>
            <a:ext cx="8964488" cy="628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416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Prayer</a:t>
            </a:r>
            <a:endParaRPr lang="en-GB" dirty="0"/>
          </a:p>
        </p:txBody>
      </p:sp>
      <p:sp>
        <p:nvSpPr>
          <p:cNvPr id="3" name="Subtitle 2"/>
          <p:cNvSpPr>
            <a:spLocks noGrp="1"/>
          </p:cNvSpPr>
          <p:nvPr>
            <p:ph type="subTitle" idx="1"/>
          </p:nvPr>
        </p:nvSpPr>
        <p:spPr>
          <a:xfrm>
            <a:off x="395536" y="1700808"/>
            <a:ext cx="8568952" cy="4248472"/>
          </a:xfrm>
        </p:spPr>
        <p:txBody>
          <a:bodyPr>
            <a:normAutofit/>
          </a:bodyPr>
          <a:lstStyle/>
          <a:p>
            <a:pPr marL="0" indent="0">
              <a:buNone/>
            </a:pPr>
            <a:r>
              <a:rPr lang="en-GB" dirty="0" smtClean="0">
                <a:latin typeface="Helvetica" panose="020B0604020202030204" pitchFamily="2" charset="0"/>
              </a:rPr>
              <a:t>Dear Lord,</a:t>
            </a:r>
          </a:p>
          <a:p>
            <a:pPr marL="0" lvl="0" indent="0">
              <a:spcBef>
                <a:spcPts val="0"/>
              </a:spcBef>
              <a:spcAft>
                <a:spcPts val="0"/>
              </a:spcAft>
              <a:buNone/>
            </a:pPr>
            <a:r>
              <a:rPr lang="en-GB" dirty="0" smtClean="0">
                <a:latin typeface="Helvetica" panose="020B0604020202030204" pitchFamily="2" charset="0"/>
              </a:rPr>
              <a:t>Let us shine our light for you this Lent. </a:t>
            </a:r>
          </a:p>
          <a:p>
            <a:pPr marL="0" lvl="0" indent="0">
              <a:spcBef>
                <a:spcPts val="0"/>
              </a:spcBef>
              <a:spcAft>
                <a:spcPts val="0"/>
              </a:spcAft>
              <a:buNone/>
            </a:pPr>
            <a:endParaRPr lang="en-GB" dirty="0">
              <a:solidFill>
                <a:prstClr val="black"/>
              </a:solidFill>
              <a:latin typeface="Helvetica" panose="020B0604020202030204" pitchFamily="2" charset="0"/>
            </a:endParaRPr>
          </a:p>
          <a:p>
            <a:pPr marL="0" lvl="0" indent="0">
              <a:spcBef>
                <a:spcPts val="0"/>
              </a:spcBef>
              <a:spcAft>
                <a:spcPts val="0"/>
              </a:spcAft>
              <a:buNone/>
            </a:pPr>
            <a:r>
              <a:rPr lang="en-GB" dirty="0" smtClean="0">
                <a:solidFill>
                  <a:prstClr val="black"/>
                </a:solidFill>
                <a:latin typeface="Helvetica" panose="020B0604020202030204" pitchFamily="2" charset="0"/>
              </a:rPr>
              <a:t>We </a:t>
            </a:r>
            <a:r>
              <a:rPr lang="en-GB" dirty="0">
                <a:solidFill>
                  <a:prstClr val="black"/>
                </a:solidFill>
                <a:latin typeface="Helvetica" panose="020B0604020202030204" pitchFamily="2" charset="0"/>
              </a:rPr>
              <a:t>all have </a:t>
            </a:r>
            <a:r>
              <a:rPr lang="en-GB" dirty="0" smtClean="0">
                <a:solidFill>
                  <a:prstClr val="black"/>
                </a:solidFill>
                <a:latin typeface="Helvetica" panose="020B0604020202030204" pitchFamily="2" charset="0"/>
              </a:rPr>
              <a:t>special talents </a:t>
            </a:r>
            <a:r>
              <a:rPr lang="en-GB" dirty="0">
                <a:solidFill>
                  <a:prstClr val="black"/>
                </a:solidFill>
                <a:latin typeface="Helvetica" panose="020B0604020202030204" pitchFamily="2" charset="0"/>
              </a:rPr>
              <a:t>which you have given to </a:t>
            </a:r>
            <a:r>
              <a:rPr lang="en-GB" dirty="0" smtClean="0">
                <a:solidFill>
                  <a:prstClr val="black"/>
                </a:solidFill>
                <a:latin typeface="Helvetica" panose="020B0604020202030204" pitchFamily="2" charset="0"/>
              </a:rPr>
              <a:t>us. </a:t>
            </a:r>
          </a:p>
          <a:p>
            <a:pPr marL="0" lvl="0" indent="0">
              <a:spcBef>
                <a:spcPts val="0"/>
              </a:spcBef>
              <a:spcAft>
                <a:spcPts val="0"/>
              </a:spcAft>
              <a:buNone/>
            </a:pPr>
            <a:r>
              <a:rPr lang="en-GB" dirty="0" smtClean="0">
                <a:solidFill>
                  <a:prstClr val="black"/>
                </a:solidFill>
                <a:latin typeface="Helvetica" panose="020B0604020202030204" pitchFamily="2" charset="0"/>
              </a:rPr>
              <a:t>Guide </a:t>
            </a:r>
            <a:r>
              <a:rPr lang="en-GB" dirty="0">
                <a:solidFill>
                  <a:prstClr val="black"/>
                </a:solidFill>
                <a:latin typeface="Helvetica" panose="020B0604020202030204" pitchFamily="2" charset="0"/>
              </a:rPr>
              <a:t>us </a:t>
            </a:r>
            <a:r>
              <a:rPr lang="en-GB" dirty="0" smtClean="0">
                <a:solidFill>
                  <a:prstClr val="black"/>
                </a:solidFill>
                <a:latin typeface="Helvetica" panose="020B0604020202030204" pitchFamily="2" charset="0"/>
              </a:rPr>
              <a:t>as we follow your teachings and use </a:t>
            </a:r>
            <a:r>
              <a:rPr lang="en-GB" dirty="0">
                <a:solidFill>
                  <a:prstClr val="black"/>
                </a:solidFill>
                <a:latin typeface="Helvetica" panose="020B0604020202030204" pitchFamily="2" charset="0"/>
              </a:rPr>
              <a:t>our talents to help others</a:t>
            </a:r>
            <a:r>
              <a:rPr lang="en-GB" dirty="0" smtClean="0">
                <a:solidFill>
                  <a:prstClr val="black"/>
                </a:solidFill>
                <a:latin typeface="Helvetica" panose="020B0604020202030204" pitchFamily="2" charset="0"/>
              </a:rPr>
              <a:t>.</a:t>
            </a:r>
          </a:p>
          <a:p>
            <a:pPr marL="0" lvl="0" indent="0">
              <a:spcBef>
                <a:spcPts val="0"/>
              </a:spcBef>
              <a:spcAft>
                <a:spcPts val="0"/>
              </a:spcAft>
              <a:buNone/>
            </a:pPr>
            <a:endParaRPr lang="en-GB" dirty="0" smtClean="0">
              <a:latin typeface="Helvetica" panose="020B0604020202030204" pitchFamily="2" charset="0"/>
            </a:endParaRPr>
          </a:p>
          <a:p>
            <a:pPr marL="0" indent="0">
              <a:buNone/>
            </a:pPr>
            <a:r>
              <a:rPr lang="en-GB" dirty="0" smtClean="0">
                <a:latin typeface="Helvetica" panose="020B0604020202030204" pitchFamily="2" charset="0"/>
              </a:rPr>
              <a:t>Let us shine our light for you this Lent.</a:t>
            </a:r>
          </a:p>
          <a:p>
            <a:pPr marL="0" indent="0">
              <a:buNone/>
            </a:pPr>
            <a:r>
              <a:rPr lang="en-GB" dirty="0" smtClean="0">
                <a:latin typeface="Helvetica" panose="020B0604020202030204" pitchFamily="2" charset="0"/>
              </a:rPr>
              <a:t>Amen.</a:t>
            </a:r>
            <a:endParaRPr lang="en-GB" dirty="0">
              <a:latin typeface="Helvetica" panose="020B0604020202030204" pitchFamily="2" charset="0"/>
            </a:endParaRPr>
          </a:p>
        </p:txBody>
      </p:sp>
      <p:pic>
        <p:nvPicPr>
          <p:cNvPr id="4" name="Picture 3" descr="074B.TIF"/>
          <p:cNvPicPr/>
          <p:nvPr/>
        </p:nvPicPr>
        <p:blipFill>
          <a:blip r:embed="rId3" cstate="print">
            <a:clrChange>
              <a:clrFrom>
                <a:srgbClr val="FFFFFF"/>
              </a:clrFrom>
              <a:clrTo>
                <a:srgbClr val="FFFFFF">
                  <a:alpha val="0"/>
                </a:srgbClr>
              </a:clrTo>
            </a:clrChange>
          </a:blip>
          <a:srcRect/>
          <a:stretch>
            <a:fillRect/>
          </a:stretch>
        </p:blipFill>
        <p:spPr bwMode="auto">
          <a:xfrm>
            <a:off x="6804248" y="4509120"/>
            <a:ext cx="2016224" cy="1944216"/>
          </a:xfrm>
          <a:prstGeom prst="rect">
            <a:avLst/>
          </a:prstGeom>
          <a:noFill/>
          <a:ln w="9525">
            <a:noFill/>
            <a:miter lim="800000"/>
            <a:headEnd/>
            <a:tailEnd/>
          </a:ln>
        </p:spPr>
      </p:pic>
    </p:spTree>
    <p:extLst>
      <p:ext uri="{BB962C8B-B14F-4D97-AF65-F5344CB8AC3E}">
        <p14:creationId xmlns:p14="http://schemas.microsoft.com/office/powerpoint/2010/main" val="348449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dirty="0"/>
          </a:p>
        </p:txBody>
      </p:sp>
      <p:pic>
        <p:nvPicPr>
          <p:cNvPr id="2050" name="Picture 2" descr="D:\Users\katiew\AppData\Local\Microsoft\Windows\Temporary Internet Files\Content.IE5\QXSXZUM8\christmas_light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65" t="232" r="3094"/>
          <a:stretch/>
        </p:blipFill>
        <p:spPr bwMode="auto">
          <a:xfrm>
            <a:off x="-36512" y="-30922"/>
            <a:ext cx="9180512" cy="696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Appeals 2\Schools\Lent Appeal\Lent Appeal 2019\Katie\CC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286" y="-9969"/>
            <a:ext cx="2105210" cy="1484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5083799"/>
            <a:ext cx="7558416" cy="2017609"/>
          </a:xfrm>
          <a:prstGeom prst="rect">
            <a:avLst/>
          </a:prstGeom>
        </p:spPr>
      </p:pic>
    </p:spTree>
    <p:extLst>
      <p:ext uri="{BB962C8B-B14F-4D97-AF65-F5344CB8AC3E}">
        <p14:creationId xmlns:p14="http://schemas.microsoft.com/office/powerpoint/2010/main" val="2098261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2856"/>
            <a:ext cx="7128792" cy="2232248"/>
          </a:xfrm>
        </p:spPr>
        <p:txBody>
          <a:bodyPr>
            <a:normAutofit/>
          </a:bodyPr>
          <a:lstStyle/>
          <a:p>
            <a:r>
              <a:rPr lang="en-GB" sz="4400" dirty="0" smtClean="0"/>
              <a:t>Lesson</a:t>
            </a:r>
            <a:r>
              <a:rPr lang="en-GB" sz="4400" dirty="0" smtClean="0"/>
              <a:t> </a:t>
            </a:r>
            <a:r>
              <a:rPr lang="en-GB" sz="4400" dirty="0" smtClean="0"/>
              <a:t>2</a:t>
            </a:r>
            <a:br>
              <a:rPr lang="en-GB" sz="4400" dirty="0" smtClean="0"/>
            </a:br>
            <a:r>
              <a:rPr lang="en-GB" sz="4400" dirty="0" smtClean="0"/>
              <a:t>How have other people used their talents?</a:t>
            </a:r>
            <a:endParaRPr lang="en-GB" sz="4400" dirty="0"/>
          </a:p>
        </p:txBody>
      </p:sp>
    </p:spTree>
    <p:extLst>
      <p:ext uri="{BB962C8B-B14F-4D97-AF65-F5344CB8AC3E}">
        <p14:creationId xmlns:p14="http://schemas.microsoft.com/office/powerpoint/2010/main" val="85784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Talents</a:t>
            </a:r>
            <a:endParaRPr lang="en-GB" dirty="0"/>
          </a:p>
        </p:txBody>
      </p:sp>
      <p:sp>
        <p:nvSpPr>
          <p:cNvPr id="3" name="Subtitle 2"/>
          <p:cNvSpPr>
            <a:spLocks noGrp="1"/>
          </p:cNvSpPr>
          <p:nvPr>
            <p:ph type="subTitle" idx="1"/>
          </p:nvPr>
        </p:nvSpPr>
        <p:spPr>
          <a:xfrm>
            <a:off x="251520" y="1556792"/>
            <a:ext cx="8568952" cy="1440160"/>
          </a:xfrm>
        </p:spPr>
        <p:txBody>
          <a:bodyPr>
            <a:normAutofit/>
          </a:bodyPr>
          <a:lstStyle/>
          <a:p>
            <a:r>
              <a:rPr lang="en-GB" sz="3600" dirty="0" smtClean="0"/>
              <a:t>Who do you think are the top three most talented people in the world?</a:t>
            </a:r>
            <a:endParaRPr lang="en-GB" sz="3600" dirty="0"/>
          </a:p>
        </p:txBody>
      </p:sp>
      <p:pic>
        <p:nvPicPr>
          <p:cNvPr id="4" name="Picture 2" descr="D:\Users\katiew\Downloads\checklist-1622517_19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53" y="3573016"/>
            <a:ext cx="29523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sers\katiew\Downloads\winner-1019835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567624"/>
            <a:ext cx="4067786" cy="290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33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Matthew 5:14-16</a:t>
            </a:r>
            <a:endParaRPr lang="en-GB" dirty="0"/>
          </a:p>
        </p:txBody>
      </p:sp>
      <p:sp>
        <p:nvSpPr>
          <p:cNvPr id="5" name="Subtitle 2"/>
          <p:cNvSpPr txBox="1">
            <a:spLocks/>
          </p:cNvSpPr>
          <p:nvPr/>
        </p:nvSpPr>
        <p:spPr>
          <a:xfrm>
            <a:off x="323528" y="1700808"/>
            <a:ext cx="6336704" cy="3888432"/>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nSpc>
                <a:spcPct val="115000"/>
              </a:lnSpc>
              <a:spcAft>
                <a:spcPts val="1000"/>
              </a:spcAft>
              <a:buFont typeface="Arial" panose="020B0604020202020204" pitchFamily="34" charset="0"/>
              <a:buNone/>
            </a:pPr>
            <a:r>
              <a:rPr lang="en-GB" dirty="0" smtClean="0">
                <a:solidFill>
                  <a:prstClr val="black"/>
                </a:solidFill>
                <a:latin typeface="Helvetica"/>
                <a:ea typeface="Times New Roman"/>
                <a:cs typeface="Helvetica"/>
              </a:rPr>
              <a:t>“You are like light for the whole world. A city built on a hill cannot be hidden. No one lights a lamp and puts it under a bowl; instead he puts it on the lampstand, where it gives light for everyone in the house. </a:t>
            </a:r>
          </a:p>
          <a:p>
            <a:pPr marL="0" indent="0">
              <a:lnSpc>
                <a:spcPct val="115000"/>
              </a:lnSpc>
              <a:spcAft>
                <a:spcPts val="1000"/>
              </a:spcAft>
              <a:buFont typeface="Arial" panose="020B0604020202020204" pitchFamily="34" charset="0"/>
              <a:buNone/>
            </a:pPr>
            <a:r>
              <a:rPr lang="en-GB" dirty="0" smtClean="0">
                <a:solidFill>
                  <a:prstClr val="black"/>
                </a:solidFill>
                <a:latin typeface="Helvetica"/>
                <a:ea typeface="Times New Roman"/>
                <a:cs typeface="Helvetica"/>
              </a:rPr>
              <a:t>“In the same way your light must shine before people, so that they will see the good things you do and praise your Father in heaven.”</a:t>
            </a:r>
            <a:endParaRPr lang="en-GB" dirty="0" smtClean="0">
              <a:solidFill>
                <a:prstClr val="black"/>
              </a:solidFill>
              <a:latin typeface="Calibri"/>
              <a:ea typeface="Calibri"/>
              <a:cs typeface="Times New Roman"/>
            </a:endParaRPr>
          </a:p>
          <a:p>
            <a:endParaRPr lang="en-GB" dirty="0">
              <a:solidFill>
                <a:prstClr val="black"/>
              </a:solidFill>
            </a:endParaRPr>
          </a:p>
        </p:txBody>
      </p:sp>
      <p:pic>
        <p:nvPicPr>
          <p:cNvPr id="6" name="Picture 2" descr="N:\Appeals 2\Schools\Lent Appeal\Lent Appeal 2019\Katie\light-1551386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45"/>
          <a:stretch/>
        </p:blipFill>
        <p:spPr bwMode="auto">
          <a:xfrm>
            <a:off x="6905297" y="2439843"/>
            <a:ext cx="2238703" cy="271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55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have other people used their talents? </a:t>
            </a:r>
            <a:endParaRPr lang="en-GB" dirty="0"/>
          </a:p>
        </p:txBody>
      </p:sp>
      <p:sp>
        <p:nvSpPr>
          <p:cNvPr id="5" name="Subtitle 2"/>
          <p:cNvSpPr txBox="1">
            <a:spLocks/>
          </p:cNvSpPr>
          <p:nvPr/>
        </p:nvSpPr>
        <p:spPr>
          <a:xfrm>
            <a:off x="323528" y="1700808"/>
            <a:ext cx="8136904" cy="3888432"/>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nSpc>
                <a:spcPct val="115000"/>
              </a:lnSpc>
              <a:spcAft>
                <a:spcPts val="1000"/>
              </a:spcAft>
              <a:buNone/>
            </a:pPr>
            <a:r>
              <a:rPr lang="en-GB" dirty="0" smtClean="0">
                <a:solidFill>
                  <a:prstClr val="black"/>
                </a:solidFill>
                <a:latin typeface="Helvetica"/>
                <a:ea typeface="Times New Roman"/>
                <a:cs typeface="Helvetica"/>
              </a:rPr>
              <a:t>Read </a:t>
            </a:r>
            <a:r>
              <a:rPr lang="en-GB" dirty="0">
                <a:solidFill>
                  <a:prstClr val="black"/>
                </a:solidFill>
                <a:latin typeface="Helvetica"/>
                <a:ea typeface="Times New Roman"/>
                <a:cs typeface="Helvetica"/>
              </a:rPr>
              <a:t>through the profiles and complete the table </a:t>
            </a:r>
            <a:r>
              <a:rPr lang="en-GB" dirty="0" smtClean="0">
                <a:solidFill>
                  <a:prstClr val="black"/>
                </a:solidFill>
                <a:latin typeface="Helvetica"/>
                <a:ea typeface="Times New Roman"/>
                <a:cs typeface="Helvetica"/>
              </a:rPr>
              <a:t>on p.3.</a:t>
            </a:r>
            <a:endParaRPr lang="en-GB" dirty="0">
              <a:solidFill>
                <a:prstClr val="black"/>
              </a:solidFill>
              <a:latin typeface="Helvetica"/>
              <a:ea typeface="Times New Roman"/>
              <a:cs typeface="Helvetica"/>
            </a:endParaRPr>
          </a:p>
          <a:p>
            <a:pPr marL="0" indent="0">
              <a:lnSpc>
                <a:spcPct val="115000"/>
              </a:lnSpc>
              <a:spcAft>
                <a:spcPts val="1000"/>
              </a:spcAft>
              <a:buNone/>
            </a:pPr>
            <a:r>
              <a:rPr lang="en-GB" dirty="0">
                <a:solidFill>
                  <a:prstClr val="black"/>
                </a:solidFill>
                <a:latin typeface="Helvetica"/>
                <a:ea typeface="Times New Roman"/>
                <a:cs typeface="Helvetica"/>
              </a:rPr>
              <a:t>1.  List that person’s talents. </a:t>
            </a:r>
          </a:p>
          <a:p>
            <a:pPr marL="0" indent="0">
              <a:lnSpc>
                <a:spcPct val="115000"/>
              </a:lnSpc>
              <a:spcAft>
                <a:spcPts val="1000"/>
              </a:spcAft>
              <a:buNone/>
            </a:pPr>
            <a:r>
              <a:rPr lang="en-GB" dirty="0">
                <a:solidFill>
                  <a:prstClr val="black"/>
                </a:solidFill>
                <a:latin typeface="Helvetica"/>
                <a:ea typeface="Times New Roman"/>
                <a:cs typeface="Helvetica"/>
              </a:rPr>
              <a:t>2. How did they shine their light and use their talents to  </a:t>
            </a:r>
            <a:r>
              <a:rPr lang="en-GB" dirty="0" smtClean="0">
                <a:solidFill>
                  <a:prstClr val="black"/>
                </a:solidFill>
                <a:latin typeface="Helvetica"/>
                <a:ea typeface="Times New Roman"/>
                <a:cs typeface="Helvetica"/>
              </a:rPr>
              <a:t>      	help </a:t>
            </a:r>
            <a:r>
              <a:rPr lang="en-GB" dirty="0">
                <a:solidFill>
                  <a:prstClr val="black"/>
                </a:solidFill>
                <a:latin typeface="Helvetica"/>
                <a:ea typeface="Times New Roman"/>
                <a:cs typeface="Helvetica"/>
              </a:rPr>
              <a:t>others?</a:t>
            </a:r>
          </a:p>
          <a:p>
            <a:pPr marL="0" indent="0">
              <a:lnSpc>
                <a:spcPct val="115000"/>
              </a:lnSpc>
              <a:spcAft>
                <a:spcPts val="1000"/>
              </a:spcAft>
              <a:buNone/>
            </a:pPr>
            <a:r>
              <a:rPr lang="en-GB" dirty="0">
                <a:solidFill>
                  <a:prstClr val="black"/>
                </a:solidFill>
                <a:latin typeface="Helvetica"/>
                <a:ea typeface="Times New Roman"/>
                <a:cs typeface="Helvetica"/>
              </a:rPr>
              <a:t>3. Look at your list of talents. Do you </a:t>
            </a:r>
            <a:r>
              <a:rPr lang="en-GB" dirty="0" smtClean="0">
                <a:solidFill>
                  <a:prstClr val="black"/>
                </a:solidFill>
                <a:latin typeface="Helvetica"/>
                <a:ea typeface="Times New Roman"/>
                <a:cs typeface="Helvetica"/>
              </a:rPr>
              <a:t>share any  talents 	with </a:t>
            </a:r>
            <a:r>
              <a:rPr lang="en-GB" dirty="0">
                <a:solidFill>
                  <a:prstClr val="black"/>
                </a:solidFill>
                <a:latin typeface="Helvetica"/>
                <a:ea typeface="Times New Roman"/>
                <a:cs typeface="Helvetica"/>
              </a:rPr>
              <a:t>that person?</a:t>
            </a:r>
          </a:p>
          <a:p>
            <a:endParaRPr lang="en-GB" dirty="0">
              <a:solidFill>
                <a:prstClr val="black"/>
              </a:solidFill>
            </a:endParaRPr>
          </a:p>
        </p:txBody>
      </p:sp>
    </p:spTree>
    <p:extLst>
      <p:ext uri="{BB962C8B-B14F-4D97-AF65-F5344CB8AC3E}">
        <p14:creationId xmlns:p14="http://schemas.microsoft.com/office/powerpoint/2010/main" val="3678069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t>Class vote! </a:t>
            </a:r>
            <a:endParaRPr lang="en-GB" sz="4000" dirty="0"/>
          </a:p>
        </p:txBody>
      </p:sp>
      <p:sp>
        <p:nvSpPr>
          <p:cNvPr id="5" name="Subtitle 2"/>
          <p:cNvSpPr txBox="1">
            <a:spLocks/>
          </p:cNvSpPr>
          <p:nvPr/>
        </p:nvSpPr>
        <p:spPr>
          <a:xfrm>
            <a:off x="347799" y="2450475"/>
            <a:ext cx="8136904" cy="1944216"/>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lnSpc>
                <a:spcPct val="115000"/>
              </a:lnSpc>
              <a:spcAft>
                <a:spcPts val="1000"/>
              </a:spcAft>
              <a:buNone/>
            </a:pPr>
            <a:r>
              <a:rPr lang="en-GB" sz="4000" dirty="0" smtClean="0">
                <a:solidFill>
                  <a:prstClr val="black"/>
                </a:solidFill>
                <a:latin typeface="Helvetica"/>
                <a:ea typeface="Times New Roman"/>
                <a:cs typeface="Helvetica"/>
              </a:rPr>
              <a:t>Who do you think is/was the most talented person?</a:t>
            </a:r>
            <a:endParaRPr lang="en-GB" sz="4000" dirty="0">
              <a:solidFill>
                <a:prstClr val="black"/>
              </a:solidFill>
              <a:latin typeface="Helvetica"/>
              <a:ea typeface="Times New Roman"/>
              <a:cs typeface="Helvetica"/>
            </a:endParaRPr>
          </a:p>
          <a:p>
            <a:endParaRPr lang="en-GB" dirty="0">
              <a:solidFill>
                <a:prstClr val="black"/>
              </a:solidFill>
            </a:endParaRPr>
          </a:p>
        </p:txBody>
      </p:sp>
    </p:spTree>
    <p:extLst>
      <p:ext uri="{BB962C8B-B14F-4D97-AF65-F5344CB8AC3E}">
        <p14:creationId xmlns:p14="http://schemas.microsoft.com/office/powerpoint/2010/main" val="2095124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384"/>
            <a:ext cx="5938068" cy="699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34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69" y="0"/>
            <a:ext cx="6198975" cy="687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599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228" y="-194305"/>
            <a:ext cx="5446644" cy="726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214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233" y="-46978"/>
            <a:ext cx="5129533" cy="696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030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872" y="0"/>
            <a:ext cx="6939283" cy="691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61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Matthew 5:14-16</a:t>
            </a:r>
            <a:endParaRPr lang="en-GB" dirty="0"/>
          </a:p>
        </p:txBody>
      </p:sp>
      <p:sp>
        <p:nvSpPr>
          <p:cNvPr id="5" name="Subtitle 2"/>
          <p:cNvSpPr txBox="1">
            <a:spLocks/>
          </p:cNvSpPr>
          <p:nvPr/>
        </p:nvSpPr>
        <p:spPr>
          <a:xfrm>
            <a:off x="323528" y="1700808"/>
            <a:ext cx="6336704" cy="3888432"/>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nSpc>
                <a:spcPct val="115000"/>
              </a:lnSpc>
              <a:spcAft>
                <a:spcPts val="1000"/>
              </a:spcAft>
              <a:buFont typeface="Arial" panose="020B0604020202020204" pitchFamily="34" charset="0"/>
              <a:buNone/>
            </a:pPr>
            <a:r>
              <a:rPr lang="en-GB" dirty="0" smtClean="0">
                <a:latin typeface="Helvetica"/>
                <a:ea typeface="Times New Roman"/>
                <a:cs typeface="Helvetica"/>
              </a:rPr>
              <a:t>“You are like light for the whole world. A city built on a hill cannot be hidden. No one lights a lamp and puts it under a bowl; instead he puts it on the lampstand, where it gives light for everyone in the house. </a:t>
            </a:r>
          </a:p>
          <a:p>
            <a:pPr marL="0" indent="0">
              <a:lnSpc>
                <a:spcPct val="115000"/>
              </a:lnSpc>
              <a:spcAft>
                <a:spcPts val="1000"/>
              </a:spcAft>
              <a:buFont typeface="Arial" panose="020B0604020202020204" pitchFamily="34" charset="0"/>
              <a:buNone/>
            </a:pPr>
            <a:r>
              <a:rPr lang="en-GB" dirty="0" smtClean="0">
                <a:latin typeface="Helvetica"/>
                <a:ea typeface="Times New Roman"/>
                <a:cs typeface="Helvetica"/>
              </a:rPr>
              <a:t>“In the same way your light must shine before people, so that they will see the good things you do and praise your Father in heaven.”</a:t>
            </a:r>
            <a:endParaRPr lang="en-GB" dirty="0" smtClean="0">
              <a:latin typeface="Calibri"/>
              <a:ea typeface="Calibri"/>
              <a:cs typeface="Times New Roman"/>
            </a:endParaRPr>
          </a:p>
          <a:p>
            <a:endParaRPr lang="en-GB" dirty="0"/>
          </a:p>
        </p:txBody>
      </p:sp>
      <p:pic>
        <p:nvPicPr>
          <p:cNvPr id="6" name="Picture 2" descr="N:\Appeals 2\Schools\Lent Appeal\Lent Appeal 2019\Katie\light-1551386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45"/>
          <a:stretch/>
        </p:blipFill>
        <p:spPr bwMode="auto">
          <a:xfrm>
            <a:off x="6905297" y="2439843"/>
            <a:ext cx="2238703" cy="271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98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453" y="-99392"/>
            <a:ext cx="6017891"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040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Prayer</a:t>
            </a:r>
            <a:endParaRPr lang="en-GB" dirty="0"/>
          </a:p>
        </p:txBody>
      </p:sp>
      <p:sp>
        <p:nvSpPr>
          <p:cNvPr id="3" name="Subtitle 2"/>
          <p:cNvSpPr>
            <a:spLocks noGrp="1"/>
          </p:cNvSpPr>
          <p:nvPr>
            <p:ph type="subTitle" idx="1"/>
          </p:nvPr>
        </p:nvSpPr>
        <p:spPr>
          <a:xfrm>
            <a:off x="395536" y="1700808"/>
            <a:ext cx="8568952" cy="4248472"/>
          </a:xfrm>
        </p:spPr>
        <p:txBody>
          <a:bodyPr>
            <a:normAutofit/>
          </a:bodyPr>
          <a:lstStyle/>
          <a:p>
            <a:pPr marL="0" indent="0">
              <a:buNone/>
            </a:pPr>
            <a:r>
              <a:rPr lang="en-GB" dirty="0" smtClean="0">
                <a:latin typeface="Helvetica" panose="020B0604020202030204" pitchFamily="2" charset="0"/>
              </a:rPr>
              <a:t>Dear Lord,</a:t>
            </a:r>
          </a:p>
          <a:p>
            <a:pPr marL="0" lvl="0" indent="0">
              <a:spcBef>
                <a:spcPts val="0"/>
              </a:spcBef>
              <a:spcAft>
                <a:spcPts val="0"/>
              </a:spcAft>
              <a:buNone/>
            </a:pPr>
            <a:r>
              <a:rPr lang="en-GB" dirty="0" smtClean="0">
                <a:latin typeface="Helvetica" panose="020B0604020202030204" pitchFamily="2" charset="0"/>
              </a:rPr>
              <a:t>Let us shine our light for you this Lent. </a:t>
            </a:r>
          </a:p>
          <a:p>
            <a:pPr marL="0" lvl="0" indent="0">
              <a:spcBef>
                <a:spcPts val="0"/>
              </a:spcBef>
              <a:spcAft>
                <a:spcPts val="0"/>
              </a:spcAft>
              <a:buNone/>
            </a:pPr>
            <a:endParaRPr lang="en-GB" dirty="0">
              <a:solidFill>
                <a:prstClr val="black"/>
              </a:solidFill>
              <a:latin typeface="Helvetica" panose="020B0604020202030204" pitchFamily="2" charset="0"/>
            </a:endParaRPr>
          </a:p>
          <a:p>
            <a:pPr marL="0" lvl="0" indent="0">
              <a:spcBef>
                <a:spcPts val="0"/>
              </a:spcBef>
              <a:spcAft>
                <a:spcPts val="0"/>
              </a:spcAft>
              <a:buNone/>
            </a:pPr>
            <a:r>
              <a:rPr lang="en-GB" dirty="0" smtClean="0">
                <a:solidFill>
                  <a:prstClr val="black"/>
                </a:solidFill>
                <a:latin typeface="Helvetica" panose="020B0604020202030204" pitchFamily="2" charset="0"/>
              </a:rPr>
              <a:t>We </a:t>
            </a:r>
            <a:r>
              <a:rPr lang="en-GB" dirty="0">
                <a:solidFill>
                  <a:prstClr val="black"/>
                </a:solidFill>
                <a:latin typeface="Helvetica" panose="020B0604020202030204" pitchFamily="2" charset="0"/>
              </a:rPr>
              <a:t>all have </a:t>
            </a:r>
            <a:r>
              <a:rPr lang="en-GB" dirty="0" smtClean="0">
                <a:solidFill>
                  <a:prstClr val="black"/>
                </a:solidFill>
                <a:latin typeface="Helvetica" panose="020B0604020202030204" pitchFamily="2" charset="0"/>
              </a:rPr>
              <a:t>special talents </a:t>
            </a:r>
            <a:r>
              <a:rPr lang="en-GB" dirty="0">
                <a:solidFill>
                  <a:prstClr val="black"/>
                </a:solidFill>
                <a:latin typeface="Helvetica" panose="020B0604020202030204" pitchFamily="2" charset="0"/>
              </a:rPr>
              <a:t>which you have given to </a:t>
            </a:r>
            <a:r>
              <a:rPr lang="en-GB" dirty="0" smtClean="0">
                <a:solidFill>
                  <a:prstClr val="black"/>
                </a:solidFill>
                <a:latin typeface="Helvetica" panose="020B0604020202030204" pitchFamily="2" charset="0"/>
              </a:rPr>
              <a:t>us. </a:t>
            </a:r>
          </a:p>
          <a:p>
            <a:pPr marL="0" lvl="0" indent="0">
              <a:spcBef>
                <a:spcPts val="0"/>
              </a:spcBef>
              <a:spcAft>
                <a:spcPts val="0"/>
              </a:spcAft>
              <a:buNone/>
            </a:pPr>
            <a:r>
              <a:rPr lang="en-GB" dirty="0" smtClean="0">
                <a:solidFill>
                  <a:prstClr val="black"/>
                </a:solidFill>
                <a:latin typeface="Helvetica" panose="020B0604020202030204" pitchFamily="2" charset="0"/>
              </a:rPr>
              <a:t>Guide </a:t>
            </a:r>
            <a:r>
              <a:rPr lang="en-GB" dirty="0">
                <a:solidFill>
                  <a:prstClr val="black"/>
                </a:solidFill>
                <a:latin typeface="Helvetica" panose="020B0604020202030204" pitchFamily="2" charset="0"/>
              </a:rPr>
              <a:t>us </a:t>
            </a:r>
            <a:r>
              <a:rPr lang="en-GB" dirty="0" smtClean="0">
                <a:solidFill>
                  <a:prstClr val="black"/>
                </a:solidFill>
                <a:latin typeface="Helvetica" panose="020B0604020202030204" pitchFamily="2" charset="0"/>
              </a:rPr>
              <a:t>as we follow your teachings and use </a:t>
            </a:r>
            <a:r>
              <a:rPr lang="en-GB" dirty="0">
                <a:solidFill>
                  <a:prstClr val="black"/>
                </a:solidFill>
                <a:latin typeface="Helvetica" panose="020B0604020202030204" pitchFamily="2" charset="0"/>
              </a:rPr>
              <a:t>our talents to help others</a:t>
            </a:r>
            <a:r>
              <a:rPr lang="en-GB" dirty="0" smtClean="0">
                <a:solidFill>
                  <a:prstClr val="black"/>
                </a:solidFill>
                <a:latin typeface="Helvetica" panose="020B0604020202030204" pitchFamily="2" charset="0"/>
              </a:rPr>
              <a:t>.</a:t>
            </a:r>
          </a:p>
          <a:p>
            <a:pPr marL="0" lvl="0" indent="0">
              <a:spcBef>
                <a:spcPts val="0"/>
              </a:spcBef>
              <a:spcAft>
                <a:spcPts val="0"/>
              </a:spcAft>
              <a:buNone/>
            </a:pPr>
            <a:endParaRPr lang="en-GB" dirty="0" smtClean="0">
              <a:latin typeface="Helvetica" panose="020B0604020202030204" pitchFamily="2" charset="0"/>
            </a:endParaRPr>
          </a:p>
          <a:p>
            <a:pPr marL="0" indent="0">
              <a:buNone/>
            </a:pPr>
            <a:r>
              <a:rPr lang="en-GB" dirty="0" smtClean="0">
                <a:latin typeface="Helvetica" panose="020B0604020202030204" pitchFamily="2" charset="0"/>
              </a:rPr>
              <a:t>Let us shine our light for you this Lent.</a:t>
            </a:r>
          </a:p>
          <a:p>
            <a:pPr marL="0" indent="0">
              <a:buNone/>
            </a:pPr>
            <a:r>
              <a:rPr lang="en-GB" dirty="0" smtClean="0">
                <a:latin typeface="Helvetica" panose="020B0604020202030204" pitchFamily="2" charset="0"/>
              </a:rPr>
              <a:t>Amen.</a:t>
            </a:r>
            <a:endParaRPr lang="en-GB" dirty="0">
              <a:latin typeface="Helvetica" panose="020B0604020202030204" pitchFamily="2" charset="0"/>
            </a:endParaRPr>
          </a:p>
        </p:txBody>
      </p:sp>
      <p:pic>
        <p:nvPicPr>
          <p:cNvPr id="4" name="Picture 3" descr="074B.TIF"/>
          <p:cNvPicPr/>
          <p:nvPr/>
        </p:nvPicPr>
        <p:blipFill>
          <a:blip r:embed="rId3" cstate="print">
            <a:clrChange>
              <a:clrFrom>
                <a:srgbClr val="FFFFFF"/>
              </a:clrFrom>
              <a:clrTo>
                <a:srgbClr val="FFFFFF">
                  <a:alpha val="0"/>
                </a:srgbClr>
              </a:clrTo>
            </a:clrChange>
          </a:blip>
          <a:srcRect/>
          <a:stretch>
            <a:fillRect/>
          </a:stretch>
        </p:blipFill>
        <p:spPr bwMode="auto">
          <a:xfrm>
            <a:off x="6804248" y="4509120"/>
            <a:ext cx="2016224" cy="1944216"/>
          </a:xfrm>
          <a:prstGeom prst="rect">
            <a:avLst/>
          </a:prstGeom>
          <a:noFill/>
          <a:ln w="9525">
            <a:noFill/>
            <a:miter lim="800000"/>
            <a:headEnd/>
            <a:tailEnd/>
          </a:ln>
        </p:spPr>
      </p:pic>
    </p:spTree>
    <p:extLst>
      <p:ext uri="{BB962C8B-B14F-4D97-AF65-F5344CB8AC3E}">
        <p14:creationId xmlns:p14="http://schemas.microsoft.com/office/powerpoint/2010/main" val="3785943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2856"/>
            <a:ext cx="7128792" cy="3168352"/>
          </a:xfrm>
        </p:spPr>
        <p:txBody>
          <a:bodyPr>
            <a:normAutofit/>
          </a:bodyPr>
          <a:lstStyle/>
          <a:p>
            <a:r>
              <a:rPr lang="en-GB" sz="4400" dirty="0" smtClean="0"/>
              <a:t>Lesson </a:t>
            </a:r>
            <a:r>
              <a:rPr lang="en-GB" sz="4400" dirty="0" smtClean="0"/>
              <a:t>3</a:t>
            </a:r>
            <a:br>
              <a:rPr lang="en-GB" sz="4400" dirty="0" smtClean="0"/>
            </a:br>
            <a:r>
              <a:rPr lang="en-GB" sz="4400" dirty="0" smtClean="0"/>
              <a:t>How can I use my talents to make the world a brighter place?</a:t>
            </a:r>
            <a:endParaRPr lang="en-GB" sz="4400" dirty="0"/>
          </a:p>
        </p:txBody>
      </p:sp>
    </p:spTree>
    <p:extLst>
      <p:ext uri="{BB962C8B-B14F-4D97-AF65-F5344CB8AC3E}">
        <p14:creationId xmlns:p14="http://schemas.microsoft.com/office/powerpoint/2010/main" val="1414951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t>1. Peter 4:10</a:t>
            </a:r>
            <a:endParaRPr lang="en-GB" sz="4000" dirty="0"/>
          </a:p>
        </p:txBody>
      </p:sp>
      <p:sp>
        <p:nvSpPr>
          <p:cNvPr id="5" name="Subtitle 2"/>
          <p:cNvSpPr txBox="1">
            <a:spLocks/>
          </p:cNvSpPr>
          <p:nvPr/>
        </p:nvSpPr>
        <p:spPr>
          <a:xfrm>
            <a:off x="347799" y="2450475"/>
            <a:ext cx="8136904" cy="1944216"/>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lgn="ctr">
              <a:buNone/>
            </a:pPr>
            <a:r>
              <a:rPr lang="en-GB" sz="3600" dirty="0" smtClean="0"/>
              <a:t>Every person “must </a:t>
            </a:r>
            <a:r>
              <a:rPr lang="en-GB" sz="3600" dirty="0"/>
              <a:t>use for the good of others the special gift he has received from God.”</a:t>
            </a:r>
          </a:p>
          <a:p>
            <a:endParaRPr lang="en-GB" dirty="0">
              <a:solidFill>
                <a:prstClr val="black"/>
              </a:solidFill>
            </a:endParaRPr>
          </a:p>
        </p:txBody>
      </p:sp>
    </p:spTree>
    <p:extLst>
      <p:ext uri="{BB962C8B-B14F-4D97-AF65-F5344CB8AC3E}">
        <p14:creationId xmlns:p14="http://schemas.microsoft.com/office/powerpoint/2010/main" val="2326972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Talents</a:t>
            </a:r>
            <a:endParaRPr lang="en-GB" dirty="0"/>
          </a:p>
        </p:txBody>
      </p:sp>
      <p:sp>
        <p:nvSpPr>
          <p:cNvPr id="3" name="Subtitle 2"/>
          <p:cNvSpPr>
            <a:spLocks noGrp="1"/>
          </p:cNvSpPr>
          <p:nvPr>
            <p:ph type="subTitle" idx="1"/>
          </p:nvPr>
        </p:nvSpPr>
        <p:spPr>
          <a:xfrm>
            <a:off x="251520" y="1556792"/>
            <a:ext cx="8568952" cy="1440160"/>
          </a:xfrm>
        </p:spPr>
        <p:txBody>
          <a:bodyPr>
            <a:normAutofit/>
          </a:bodyPr>
          <a:lstStyle/>
          <a:p>
            <a:pPr marL="0" indent="0">
              <a:buNone/>
            </a:pPr>
            <a:r>
              <a:rPr lang="en-GB" sz="3600" dirty="0" smtClean="0"/>
              <a:t>Look back at your list of the top three most talented people in the world.</a:t>
            </a:r>
            <a:endParaRPr lang="en-GB" sz="3600" dirty="0"/>
          </a:p>
        </p:txBody>
      </p:sp>
      <p:sp>
        <p:nvSpPr>
          <p:cNvPr id="5" name="Subtitle 2"/>
          <p:cNvSpPr txBox="1">
            <a:spLocks/>
          </p:cNvSpPr>
          <p:nvPr/>
        </p:nvSpPr>
        <p:spPr>
          <a:xfrm>
            <a:off x="302629" y="2924944"/>
            <a:ext cx="8568952" cy="144016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Do you still agree with your choices?</a:t>
            </a:r>
            <a:endParaRPr lang="en-GB" sz="3600" dirty="0"/>
          </a:p>
        </p:txBody>
      </p:sp>
      <p:sp>
        <p:nvSpPr>
          <p:cNvPr id="6" name="Subtitle 2"/>
          <p:cNvSpPr txBox="1">
            <a:spLocks/>
          </p:cNvSpPr>
          <p:nvPr/>
        </p:nvSpPr>
        <p:spPr>
          <a:xfrm>
            <a:off x="357989" y="4653136"/>
            <a:ext cx="5582163" cy="165618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What about people who are not famous?</a:t>
            </a:r>
            <a:endParaRPr lang="en-GB" sz="3600" dirty="0"/>
          </a:p>
        </p:txBody>
      </p:sp>
      <p:sp>
        <p:nvSpPr>
          <p:cNvPr id="7" name="Subtitle 2"/>
          <p:cNvSpPr txBox="1">
            <a:spLocks/>
          </p:cNvSpPr>
          <p:nvPr/>
        </p:nvSpPr>
        <p:spPr>
          <a:xfrm>
            <a:off x="312015" y="3717032"/>
            <a:ext cx="8568952" cy="1440160"/>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What makes someone talented?</a:t>
            </a:r>
            <a:endParaRPr lang="en-GB" sz="3600" dirty="0"/>
          </a:p>
        </p:txBody>
      </p:sp>
      <p:pic>
        <p:nvPicPr>
          <p:cNvPr id="8" name="Picture 2" descr="D:\Users\katiew\Downloads\winner-1019835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293096"/>
            <a:ext cx="3491722" cy="249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7"/>
            <a:ext cx="7272808" cy="1584175"/>
          </a:xfrm>
        </p:spPr>
        <p:txBody>
          <a:bodyPr>
            <a:normAutofit fontScale="90000"/>
          </a:bodyPr>
          <a:lstStyle/>
          <a:p>
            <a:r>
              <a:rPr lang="en-GB" dirty="0" smtClean="0"/>
              <a:t>How do people use their talents to make the world a brighter place?</a:t>
            </a:r>
            <a:endParaRPr lang="en-GB" dirty="0"/>
          </a:p>
        </p:txBody>
      </p:sp>
      <p:sp>
        <p:nvSpPr>
          <p:cNvPr id="7" name="Subtitle 2"/>
          <p:cNvSpPr txBox="1">
            <a:spLocks/>
          </p:cNvSpPr>
          <p:nvPr/>
        </p:nvSpPr>
        <p:spPr>
          <a:xfrm>
            <a:off x="295710" y="1700808"/>
            <a:ext cx="8524762" cy="4896544"/>
          </a:xfrm>
          <a:prstGeom prst="rect">
            <a:avLst/>
          </a:prstGeom>
        </p:spPr>
        <p:txBody>
          <a:bodyPr>
            <a:normAutofit lnSpcReduction="10000"/>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Look at the following pictures and complete p.4 of your worksheet.</a:t>
            </a:r>
          </a:p>
          <a:p>
            <a:pPr marL="742950" indent="-742950">
              <a:buFont typeface="+mj-lt"/>
              <a:buAutoNum type="arabicPeriod"/>
            </a:pPr>
            <a:r>
              <a:rPr lang="en-GB" sz="3600" dirty="0"/>
              <a:t>D</a:t>
            </a:r>
            <a:r>
              <a:rPr lang="en-GB" sz="3600" dirty="0" smtClean="0"/>
              <a:t>raw a picture of that person’s job in the box. </a:t>
            </a:r>
          </a:p>
          <a:p>
            <a:pPr marL="742950" indent="-742950">
              <a:buFont typeface="+mj-lt"/>
              <a:buAutoNum type="arabicPeriod"/>
            </a:pPr>
            <a:r>
              <a:rPr lang="en-GB" sz="3600" dirty="0" smtClean="0"/>
              <a:t>Write down the talents needed to do their job. </a:t>
            </a:r>
          </a:p>
          <a:p>
            <a:pPr marL="742950" indent="-742950">
              <a:buFont typeface="+mj-lt"/>
              <a:buAutoNum type="arabicPeriod"/>
            </a:pPr>
            <a:r>
              <a:rPr lang="en-GB" sz="3600" dirty="0" smtClean="0"/>
              <a:t>Explain- how is this person shining their light?  </a:t>
            </a:r>
            <a:endParaRPr lang="en-GB" sz="3600" dirty="0"/>
          </a:p>
        </p:txBody>
      </p:sp>
    </p:spTree>
    <p:extLst>
      <p:ext uri="{BB962C8B-B14F-4D97-AF65-F5344CB8AC3E}">
        <p14:creationId xmlns:p14="http://schemas.microsoft.com/office/powerpoint/2010/main" val="4284140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katiew\Downloads\doctor-899037_1920.jpg"/>
          <p:cNvPicPr>
            <a:picLocks noChangeAspect="1" noChangeArrowheads="1"/>
          </p:cNvPicPr>
          <p:nvPr/>
        </p:nvPicPr>
        <p:blipFill rotWithShape="1">
          <a:blip r:embed="rId3">
            <a:extLst>
              <a:ext uri="{28A0092B-C50C-407E-A947-70E740481C1C}">
                <a14:useLocalDpi xmlns:a14="http://schemas.microsoft.com/office/drawing/2010/main" val="0"/>
              </a:ext>
            </a:extLst>
          </a:blip>
          <a:srcRect l="5584" r="5696"/>
          <a:stretch/>
        </p:blipFill>
        <p:spPr bwMode="auto">
          <a:xfrm>
            <a:off x="-1" y="-7640"/>
            <a:ext cx="9144001" cy="686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22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emale gard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56" y="-171400"/>
            <a:ext cx="10593322"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4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73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8" name="Picture 2" descr="D:\Users\katiew\Downloads\priest-1352803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41"/>
          <a:stretch/>
        </p:blipFill>
        <p:spPr bwMode="auto">
          <a:xfrm>
            <a:off x="2201234" y="-1"/>
            <a:ext cx="5076909" cy="687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29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Users\katiew\Downloads\school-79612_1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91" y="-195490"/>
            <a:ext cx="10319691" cy="736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4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2856"/>
            <a:ext cx="7128792" cy="1800200"/>
          </a:xfrm>
        </p:spPr>
        <p:txBody>
          <a:bodyPr>
            <a:normAutofit/>
          </a:bodyPr>
          <a:lstStyle/>
          <a:p>
            <a:r>
              <a:rPr lang="en-GB" sz="4400" dirty="0" smtClean="0"/>
              <a:t>Lesson</a:t>
            </a:r>
            <a:r>
              <a:rPr lang="en-GB" sz="4400" dirty="0" smtClean="0"/>
              <a:t> </a:t>
            </a:r>
            <a:r>
              <a:rPr lang="en-GB" sz="4400" dirty="0" smtClean="0"/>
              <a:t>1</a:t>
            </a:r>
            <a:br>
              <a:rPr lang="en-GB" sz="4400" dirty="0" smtClean="0"/>
            </a:br>
            <a:r>
              <a:rPr lang="en-GB" sz="4400" dirty="0" smtClean="0"/>
              <a:t>What are my talents?</a:t>
            </a:r>
            <a:endParaRPr lang="en-GB" sz="4400" dirty="0"/>
          </a:p>
        </p:txBody>
      </p:sp>
    </p:spTree>
    <p:extLst>
      <p:ext uri="{BB962C8B-B14F-4D97-AF65-F5344CB8AC3E}">
        <p14:creationId xmlns:p14="http://schemas.microsoft.com/office/powerpoint/2010/main" val="1722550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03920" y="1709192"/>
            <a:ext cx="8568952" cy="3520008"/>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What job would you like to do in the future to shine your light? </a:t>
            </a:r>
            <a:endParaRPr lang="en-GB" sz="3600" dirty="0"/>
          </a:p>
        </p:txBody>
      </p:sp>
      <p:sp>
        <p:nvSpPr>
          <p:cNvPr id="5" name="Title 1"/>
          <p:cNvSpPr txBox="1">
            <a:spLocks/>
          </p:cNvSpPr>
          <p:nvPr/>
        </p:nvSpPr>
        <p:spPr>
          <a:xfrm>
            <a:off x="441648" y="476672"/>
            <a:ext cx="7272808" cy="1584175"/>
          </a:xfrm>
          <a:prstGeom prst="rect">
            <a:avLst/>
          </a:prstGeom>
        </p:spPr>
        <p:txBody>
          <a:bodyPr>
            <a:normAutofit fontScale="97500"/>
          </a:bodyPr>
          <a:lstStyle>
            <a:lvl1pPr algn="l" defTabSz="914400" rtl="0" eaLnBrk="1" latinLnBrk="0" hangingPunct="1">
              <a:spcBef>
                <a:spcPct val="0"/>
              </a:spcBef>
              <a:buNone/>
              <a:defRPr sz="3600" b="1" kern="1200">
                <a:solidFill>
                  <a:srgbClr val="FF6000"/>
                </a:solidFill>
                <a:latin typeface="Helvetica" panose="020B0604020202030204" pitchFamily="2" charset="0"/>
                <a:ea typeface="+mj-ea"/>
                <a:cs typeface="+mj-cs"/>
              </a:defRPr>
            </a:lvl1pPr>
          </a:lstStyle>
          <a:p>
            <a:r>
              <a:rPr lang="en-GB" dirty="0" smtClean="0"/>
              <a:t>How can I use my talents to make the world a brighter place?</a:t>
            </a:r>
            <a:endParaRPr lang="en-GB" dirty="0"/>
          </a:p>
        </p:txBody>
      </p:sp>
    </p:spTree>
    <p:extLst>
      <p:ext uri="{BB962C8B-B14F-4D97-AF65-F5344CB8AC3E}">
        <p14:creationId xmlns:p14="http://schemas.microsoft.com/office/powerpoint/2010/main" val="3187860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03920" y="1709192"/>
            <a:ext cx="8568952" cy="2943944"/>
          </a:xfrm>
          <a:prstGeom prst="rect">
            <a:avLst/>
          </a:prstGeom>
        </p:spPr>
        <p:txBody>
          <a:bodyPr>
            <a:norm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GB" sz="3600" dirty="0" smtClean="0"/>
              <a:t>How can we shine our light this Lent? </a:t>
            </a:r>
          </a:p>
          <a:p>
            <a:pPr marL="0" indent="0">
              <a:buFont typeface="Arial" panose="020B0604020202020204" pitchFamily="34" charset="0"/>
              <a:buNone/>
            </a:pPr>
            <a:r>
              <a:rPr lang="en-GB" sz="3600" dirty="0" smtClean="0"/>
              <a:t>Think of three ways you can use your talents to raise money for the Catholic Children’s Society this Lent.</a:t>
            </a:r>
            <a:endParaRPr lang="en-GB" sz="3600" dirty="0"/>
          </a:p>
        </p:txBody>
      </p:sp>
      <p:sp>
        <p:nvSpPr>
          <p:cNvPr id="4" name="Title 1"/>
          <p:cNvSpPr txBox="1">
            <a:spLocks noGrp="1"/>
          </p:cNvSpPr>
          <p:nvPr>
            <p:ph type="ctrTitle"/>
          </p:nvPr>
        </p:nvSpPr>
        <p:spPr>
          <a:prstGeom prst="rect">
            <a:avLst/>
          </a:prstGeom>
        </p:spPr>
        <p:txBody>
          <a:bodyPr>
            <a:normAutofit fontScale="90000"/>
          </a:bodyPr>
          <a:lstStyle>
            <a:lvl1pPr algn="l" defTabSz="914400" rtl="0" eaLnBrk="1" latinLnBrk="0" hangingPunct="1">
              <a:spcBef>
                <a:spcPct val="0"/>
              </a:spcBef>
              <a:buNone/>
              <a:defRPr sz="3600" b="1" kern="1200">
                <a:solidFill>
                  <a:srgbClr val="FF6000"/>
                </a:solidFill>
                <a:latin typeface="Helvetica" panose="020B0604020202030204" pitchFamily="2" charset="0"/>
                <a:ea typeface="+mj-ea"/>
                <a:cs typeface="+mj-cs"/>
              </a:defRPr>
            </a:lvl1pPr>
          </a:lstStyle>
          <a:p>
            <a:r>
              <a:rPr lang="en-GB" dirty="0" smtClean="0"/>
              <a:t>How can I use my talents to make the world a brighter place?</a:t>
            </a:r>
            <a:endParaRPr lang="en-GB" dirty="0"/>
          </a:p>
        </p:txBody>
      </p:sp>
    </p:spTree>
    <p:extLst>
      <p:ext uri="{BB962C8B-B14F-4D97-AF65-F5344CB8AC3E}">
        <p14:creationId xmlns:p14="http://schemas.microsoft.com/office/powerpoint/2010/main" val="3182381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Prayer</a:t>
            </a:r>
            <a:endParaRPr lang="en-GB" dirty="0"/>
          </a:p>
        </p:txBody>
      </p:sp>
      <p:sp>
        <p:nvSpPr>
          <p:cNvPr id="3" name="Subtitle 2"/>
          <p:cNvSpPr>
            <a:spLocks noGrp="1"/>
          </p:cNvSpPr>
          <p:nvPr>
            <p:ph type="subTitle" idx="1"/>
          </p:nvPr>
        </p:nvSpPr>
        <p:spPr>
          <a:xfrm>
            <a:off x="395536" y="1700808"/>
            <a:ext cx="8568952" cy="4248472"/>
          </a:xfrm>
        </p:spPr>
        <p:txBody>
          <a:bodyPr>
            <a:normAutofit/>
          </a:bodyPr>
          <a:lstStyle/>
          <a:p>
            <a:pPr marL="0" indent="0">
              <a:buNone/>
            </a:pPr>
            <a:r>
              <a:rPr lang="en-GB" dirty="0" smtClean="0">
                <a:latin typeface="Helvetica" panose="020B0604020202030204" pitchFamily="2" charset="0"/>
              </a:rPr>
              <a:t>Dear Lord,</a:t>
            </a:r>
          </a:p>
          <a:p>
            <a:pPr marL="0" lvl="0" indent="0">
              <a:spcBef>
                <a:spcPts val="0"/>
              </a:spcBef>
              <a:spcAft>
                <a:spcPts val="0"/>
              </a:spcAft>
              <a:buNone/>
            </a:pPr>
            <a:r>
              <a:rPr lang="en-GB" dirty="0" smtClean="0">
                <a:latin typeface="Helvetica" panose="020B0604020202030204" pitchFamily="2" charset="0"/>
              </a:rPr>
              <a:t>Let us shine our light for you this Lent. </a:t>
            </a:r>
          </a:p>
          <a:p>
            <a:pPr marL="0" lvl="0" indent="0">
              <a:spcBef>
                <a:spcPts val="0"/>
              </a:spcBef>
              <a:spcAft>
                <a:spcPts val="0"/>
              </a:spcAft>
              <a:buNone/>
            </a:pPr>
            <a:endParaRPr lang="en-GB" dirty="0">
              <a:solidFill>
                <a:prstClr val="black"/>
              </a:solidFill>
              <a:latin typeface="Helvetica" panose="020B0604020202030204" pitchFamily="2" charset="0"/>
            </a:endParaRPr>
          </a:p>
          <a:p>
            <a:pPr marL="0" lvl="0" indent="0">
              <a:spcBef>
                <a:spcPts val="0"/>
              </a:spcBef>
              <a:spcAft>
                <a:spcPts val="0"/>
              </a:spcAft>
              <a:buNone/>
            </a:pPr>
            <a:r>
              <a:rPr lang="en-GB" dirty="0" smtClean="0">
                <a:solidFill>
                  <a:prstClr val="black"/>
                </a:solidFill>
                <a:latin typeface="Helvetica" panose="020B0604020202030204" pitchFamily="2" charset="0"/>
              </a:rPr>
              <a:t>We </a:t>
            </a:r>
            <a:r>
              <a:rPr lang="en-GB" dirty="0">
                <a:solidFill>
                  <a:prstClr val="black"/>
                </a:solidFill>
                <a:latin typeface="Helvetica" panose="020B0604020202030204" pitchFamily="2" charset="0"/>
              </a:rPr>
              <a:t>all have </a:t>
            </a:r>
            <a:r>
              <a:rPr lang="en-GB" dirty="0" smtClean="0">
                <a:solidFill>
                  <a:prstClr val="black"/>
                </a:solidFill>
                <a:latin typeface="Helvetica" panose="020B0604020202030204" pitchFamily="2" charset="0"/>
              </a:rPr>
              <a:t>special talents </a:t>
            </a:r>
            <a:r>
              <a:rPr lang="en-GB" dirty="0">
                <a:solidFill>
                  <a:prstClr val="black"/>
                </a:solidFill>
                <a:latin typeface="Helvetica" panose="020B0604020202030204" pitchFamily="2" charset="0"/>
              </a:rPr>
              <a:t>which you have given to </a:t>
            </a:r>
            <a:r>
              <a:rPr lang="en-GB" dirty="0" smtClean="0">
                <a:solidFill>
                  <a:prstClr val="black"/>
                </a:solidFill>
                <a:latin typeface="Helvetica" panose="020B0604020202030204" pitchFamily="2" charset="0"/>
              </a:rPr>
              <a:t>us. </a:t>
            </a:r>
          </a:p>
          <a:p>
            <a:pPr marL="0" lvl="0" indent="0">
              <a:spcBef>
                <a:spcPts val="0"/>
              </a:spcBef>
              <a:spcAft>
                <a:spcPts val="0"/>
              </a:spcAft>
              <a:buNone/>
            </a:pPr>
            <a:r>
              <a:rPr lang="en-GB" dirty="0" smtClean="0">
                <a:solidFill>
                  <a:prstClr val="black"/>
                </a:solidFill>
                <a:latin typeface="Helvetica" panose="020B0604020202030204" pitchFamily="2" charset="0"/>
              </a:rPr>
              <a:t>Guide </a:t>
            </a:r>
            <a:r>
              <a:rPr lang="en-GB" dirty="0">
                <a:solidFill>
                  <a:prstClr val="black"/>
                </a:solidFill>
                <a:latin typeface="Helvetica" panose="020B0604020202030204" pitchFamily="2" charset="0"/>
              </a:rPr>
              <a:t>us </a:t>
            </a:r>
            <a:r>
              <a:rPr lang="en-GB" dirty="0" smtClean="0">
                <a:solidFill>
                  <a:prstClr val="black"/>
                </a:solidFill>
                <a:latin typeface="Helvetica" panose="020B0604020202030204" pitchFamily="2" charset="0"/>
              </a:rPr>
              <a:t>as we follow your teachings and use </a:t>
            </a:r>
            <a:r>
              <a:rPr lang="en-GB" dirty="0">
                <a:solidFill>
                  <a:prstClr val="black"/>
                </a:solidFill>
                <a:latin typeface="Helvetica" panose="020B0604020202030204" pitchFamily="2" charset="0"/>
              </a:rPr>
              <a:t>our talents to help others</a:t>
            </a:r>
            <a:r>
              <a:rPr lang="en-GB" dirty="0" smtClean="0">
                <a:solidFill>
                  <a:prstClr val="black"/>
                </a:solidFill>
                <a:latin typeface="Helvetica" panose="020B0604020202030204" pitchFamily="2" charset="0"/>
              </a:rPr>
              <a:t>.</a:t>
            </a:r>
          </a:p>
          <a:p>
            <a:pPr marL="0" lvl="0" indent="0">
              <a:spcBef>
                <a:spcPts val="0"/>
              </a:spcBef>
              <a:spcAft>
                <a:spcPts val="0"/>
              </a:spcAft>
              <a:buNone/>
            </a:pPr>
            <a:endParaRPr lang="en-GB" dirty="0" smtClean="0">
              <a:latin typeface="Helvetica" panose="020B0604020202030204" pitchFamily="2" charset="0"/>
            </a:endParaRPr>
          </a:p>
          <a:p>
            <a:pPr marL="0" indent="0">
              <a:buNone/>
            </a:pPr>
            <a:r>
              <a:rPr lang="en-GB" dirty="0" smtClean="0">
                <a:latin typeface="Helvetica" panose="020B0604020202030204" pitchFamily="2" charset="0"/>
              </a:rPr>
              <a:t>Let us shine our light for you this Lent.</a:t>
            </a:r>
          </a:p>
          <a:p>
            <a:pPr marL="0" indent="0">
              <a:buNone/>
            </a:pPr>
            <a:r>
              <a:rPr lang="en-GB" dirty="0" smtClean="0">
                <a:latin typeface="Helvetica" panose="020B0604020202030204" pitchFamily="2" charset="0"/>
              </a:rPr>
              <a:t>Amen.</a:t>
            </a:r>
            <a:endParaRPr lang="en-GB" dirty="0">
              <a:latin typeface="Helvetica" panose="020B0604020202030204" pitchFamily="2" charset="0"/>
            </a:endParaRPr>
          </a:p>
        </p:txBody>
      </p:sp>
      <p:pic>
        <p:nvPicPr>
          <p:cNvPr id="4" name="Picture 3" descr="074B.TIF"/>
          <p:cNvPicPr/>
          <p:nvPr/>
        </p:nvPicPr>
        <p:blipFill>
          <a:blip r:embed="rId3" cstate="print">
            <a:clrChange>
              <a:clrFrom>
                <a:srgbClr val="FFFFFF"/>
              </a:clrFrom>
              <a:clrTo>
                <a:srgbClr val="FFFFFF">
                  <a:alpha val="0"/>
                </a:srgbClr>
              </a:clrTo>
            </a:clrChange>
          </a:blip>
          <a:srcRect/>
          <a:stretch>
            <a:fillRect/>
          </a:stretch>
        </p:blipFill>
        <p:spPr bwMode="auto">
          <a:xfrm>
            <a:off x="6804248" y="4509120"/>
            <a:ext cx="2016224" cy="1944216"/>
          </a:xfrm>
          <a:prstGeom prst="rect">
            <a:avLst/>
          </a:prstGeom>
          <a:noFill/>
          <a:ln w="9525">
            <a:noFill/>
            <a:miter lim="800000"/>
            <a:headEnd/>
            <a:tailEnd/>
          </a:ln>
        </p:spPr>
      </p:pic>
    </p:spTree>
    <p:extLst>
      <p:ext uri="{BB962C8B-B14F-4D97-AF65-F5344CB8AC3E}">
        <p14:creationId xmlns:p14="http://schemas.microsoft.com/office/powerpoint/2010/main" val="3785943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dirty="0"/>
          </a:p>
        </p:txBody>
      </p:sp>
      <p:pic>
        <p:nvPicPr>
          <p:cNvPr id="2050" name="Picture 2" descr="D:\Users\katiew\AppData\Local\Microsoft\Windows\Temporary Internet Files\Content.IE5\QXSXZUM8\christmas_light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65" t="232" r="3094"/>
          <a:stretch/>
        </p:blipFill>
        <p:spPr bwMode="auto">
          <a:xfrm>
            <a:off x="-36512" y="-30922"/>
            <a:ext cx="9180512" cy="696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Appeals 2\Schools\Lent Appeal\Lent Appeal 2019\Katie\CC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286" y="-9969"/>
            <a:ext cx="2105210" cy="1484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5083799"/>
            <a:ext cx="7558416" cy="2017609"/>
          </a:xfrm>
          <a:prstGeom prst="rect">
            <a:avLst/>
          </a:prstGeom>
        </p:spPr>
      </p:pic>
    </p:spTree>
    <p:extLst>
      <p:ext uri="{BB962C8B-B14F-4D97-AF65-F5344CB8AC3E}">
        <p14:creationId xmlns:p14="http://schemas.microsoft.com/office/powerpoint/2010/main" val="3992215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t>Talent</a:t>
            </a:r>
            <a:endParaRPr lang="en-GB" dirty="0"/>
          </a:p>
        </p:txBody>
      </p:sp>
      <p:sp>
        <p:nvSpPr>
          <p:cNvPr id="3" name="Subtitle 2"/>
          <p:cNvSpPr>
            <a:spLocks noGrp="1"/>
          </p:cNvSpPr>
          <p:nvPr>
            <p:ph type="subTitle" idx="1"/>
          </p:nvPr>
        </p:nvSpPr>
        <p:spPr>
          <a:xfrm>
            <a:off x="539552" y="1700808"/>
            <a:ext cx="7992888" cy="1224136"/>
          </a:xfrm>
        </p:spPr>
        <p:txBody>
          <a:bodyPr>
            <a:noAutofit/>
          </a:bodyPr>
          <a:lstStyle/>
          <a:p>
            <a:r>
              <a:rPr lang="en-GB" sz="3600" dirty="0" smtClean="0"/>
              <a:t>What do you think of when you hear the word talent?</a:t>
            </a:r>
          </a:p>
        </p:txBody>
      </p:sp>
      <p:sp>
        <p:nvSpPr>
          <p:cNvPr id="4" name="Subtitle 2"/>
          <p:cNvSpPr txBox="1">
            <a:spLocks/>
          </p:cNvSpPr>
          <p:nvPr/>
        </p:nvSpPr>
        <p:spPr>
          <a:xfrm>
            <a:off x="539552" y="3284984"/>
            <a:ext cx="7992888" cy="1224136"/>
          </a:xfrm>
          <a:prstGeom prst="rect">
            <a:avLst/>
          </a:prstGeom>
        </p:spPr>
        <p:txBody>
          <a:bodyPr>
            <a:noAutofit/>
          </a:bodyPr>
          <a:lstStyle>
            <a:lvl1pPr marL="342900" indent="-34290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Helvetica" panose="020B0604020202020204"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3600" dirty="0" smtClean="0"/>
              <a:t>Do you think of . . . </a:t>
            </a:r>
          </a:p>
        </p:txBody>
      </p:sp>
    </p:spTree>
    <p:extLst>
      <p:ext uri="{BB962C8B-B14F-4D97-AF65-F5344CB8AC3E}">
        <p14:creationId xmlns:p14="http://schemas.microsoft.com/office/powerpoint/2010/main" val="41501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23" t="36414" r="51223" b="27172"/>
          <a:stretch/>
        </p:blipFill>
        <p:spPr bwMode="auto">
          <a:xfrm>
            <a:off x="-1" y="72008"/>
            <a:ext cx="9144001"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33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44" t="34680" r="51480" b="27577"/>
          <a:stretch/>
        </p:blipFill>
        <p:spPr bwMode="auto">
          <a:xfrm>
            <a:off x="0" y="116632"/>
            <a:ext cx="9144000" cy="627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74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20" t="37517" r="48454" b="21655"/>
          <a:stretch/>
        </p:blipFill>
        <p:spPr bwMode="auto">
          <a:xfrm>
            <a:off x="0" y="16024"/>
            <a:ext cx="9144000" cy="59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60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Talents</a:t>
            </a:r>
            <a:endParaRPr lang="en-GB" dirty="0"/>
          </a:p>
        </p:txBody>
      </p:sp>
      <p:sp>
        <p:nvSpPr>
          <p:cNvPr id="3" name="Subtitle 2"/>
          <p:cNvSpPr>
            <a:spLocks noGrp="1"/>
          </p:cNvSpPr>
          <p:nvPr>
            <p:ph type="subTitle" idx="1"/>
          </p:nvPr>
        </p:nvSpPr>
        <p:spPr>
          <a:xfrm>
            <a:off x="251520" y="1556792"/>
            <a:ext cx="8568952" cy="1440160"/>
          </a:xfrm>
        </p:spPr>
        <p:txBody>
          <a:bodyPr>
            <a:normAutofit/>
          </a:bodyPr>
          <a:lstStyle/>
          <a:p>
            <a:r>
              <a:rPr lang="en-GB" sz="3600" dirty="0" smtClean="0"/>
              <a:t>List as many talents as you can in three minutes.</a:t>
            </a:r>
            <a:endParaRPr lang="en-GB" sz="3600" dirty="0"/>
          </a:p>
        </p:txBody>
      </p:sp>
      <p:pic>
        <p:nvPicPr>
          <p:cNvPr id="4" name="Picture 2" descr="D:\Users\katiew\Downloads\checklist-1622517_19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53" y="3573016"/>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6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7823</TotalTime>
  <Words>1817</Words>
  <Application>Microsoft Office PowerPoint</Application>
  <PresentationFormat>On-screen Show (4:3)</PresentationFormat>
  <Paragraphs>205</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Custom Design</vt:lpstr>
      <vt:lpstr>Office Theme</vt:lpstr>
      <vt:lpstr>PowerPoint Presentation</vt:lpstr>
      <vt:lpstr>PowerPoint Presentation</vt:lpstr>
      <vt:lpstr>Matthew 5:14-16</vt:lpstr>
      <vt:lpstr>Lesson 1 What are my talents?</vt:lpstr>
      <vt:lpstr>Talent</vt:lpstr>
      <vt:lpstr>PowerPoint Presentation</vt:lpstr>
      <vt:lpstr>PowerPoint Presentation</vt:lpstr>
      <vt:lpstr>PowerPoint Presentation</vt:lpstr>
      <vt:lpstr>Talents</vt:lpstr>
      <vt:lpstr>Talents Bingo</vt:lpstr>
      <vt:lpstr>Your Talents</vt:lpstr>
      <vt:lpstr>Your Talents</vt:lpstr>
      <vt:lpstr>Your Talents</vt:lpstr>
      <vt:lpstr>Talents Interview</vt:lpstr>
      <vt:lpstr>Matthew 5:14-16</vt:lpstr>
      <vt:lpstr>Shine your Light Activity Sheet</vt:lpstr>
      <vt:lpstr>PowerPoint Presentation</vt:lpstr>
      <vt:lpstr>PowerPoint Presentation</vt:lpstr>
      <vt:lpstr>Prayer</vt:lpstr>
      <vt:lpstr>Lesson 2 How have other people used their talents?</vt:lpstr>
      <vt:lpstr>Talents</vt:lpstr>
      <vt:lpstr>Matthew 5:14-16</vt:lpstr>
      <vt:lpstr>How have other people used their talents? </vt:lpstr>
      <vt:lpstr>Class vote! </vt:lpstr>
      <vt:lpstr>PowerPoint Presentation</vt:lpstr>
      <vt:lpstr>PowerPoint Presentation</vt:lpstr>
      <vt:lpstr>PowerPoint Presentation</vt:lpstr>
      <vt:lpstr>PowerPoint Presentation</vt:lpstr>
      <vt:lpstr>PowerPoint Presentation</vt:lpstr>
      <vt:lpstr>PowerPoint Presentation</vt:lpstr>
      <vt:lpstr>Prayer</vt:lpstr>
      <vt:lpstr>Lesson 3 How can I use my talents to make the world a brighter place?</vt:lpstr>
      <vt:lpstr>1. Peter 4:10</vt:lpstr>
      <vt:lpstr>Talents</vt:lpstr>
      <vt:lpstr>How do people use their talents to make the world a brighter place?</vt:lpstr>
      <vt:lpstr>PowerPoint Presentation</vt:lpstr>
      <vt:lpstr>PowerPoint Presentation</vt:lpstr>
      <vt:lpstr>PowerPoint Presentation</vt:lpstr>
      <vt:lpstr>PowerPoint Presentation</vt:lpstr>
      <vt:lpstr>PowerPoint Presentation</vt:lpstr>
      <vt:lpstr>How can I use my talents to make the world a brighter place?</vt:lpstr>
      <vt:lpstr>Prayer</vt:lpstr>
      <vt:lpstr>PowerPoint Presentation</vt:lpstr>
    </vt:vector>
  </TitlesOfParts>
  <Company>Catholic Childrens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83</cp:revision>
  <cp:lastPrinted>2019-02-04T12:16:35Z</cp:lastPrinted>
  <dcterms:created xsi:type="dcterms:W3CDTF">2018-08-06T15:51:22Z</dcterms:created>
  <dcterms:modified xsi:type="dcterms:W3CDTF">2019-02-06T11:54:43Z</dcterms:modified>
</cp:coreProperties>
</file>