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59" r:id="rId4"/>
    <p:sldId id="261" r:id="rId5"/>
    <p:sldId id="262" r:id="rId6"/>
    <p:sldId id="263" r:id="rId7"/>
    <p:sldId id="265" r:id="rId8"/>
    <p:sldId id="266" r:id="rId9"/>
    <p:sldId id="288" r:id="rId10"/>
    <p:sldId id="289" r:id="rId11"/>
    <p:sldId id="291" r:id="rId12"/>
    <p:sldId id="292" r:id="rId13"/>
    <p:sldId id="293" r:id="rId14"/>
    <p:sldId id="294" r:id="rId15"/>
    <p:sldId id="295" r:id="rId16"/>
    <p:sldId id="297" r:id="rId17"/>
    <p:sldId id="298" r:id="rId18"/>
    <p:sldId id="299" r:id="rId19"/>
    <p:sldId id="285" r:id="rId20"/>
    <p:sldId id="286" r:id="rId21"/>
    <p:sldId id="287" r:id="rId22"/>
    <p:sldId id="26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448" y="-10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E1DD3-66F2-44B3-A7D1-7DF7760964FB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10596-D823-4AF4-9437-9D03D25898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873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151E1-125A-4B78-BEEF-75BB8FC93376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524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151E1-125A-4B78-BEEF-75BB8FC93376}" type="slidenum">
              <a:rPr lang="en-GB">
                <a:solidFill>
                  <a:prstClr val="black"/>
                </a:solidFill>
              </a:rPr>
              <a:pPr/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751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0" baseline="0" dirty="0" smtClean="0"/>
              <a:t>Worksheet side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A2524-AB33-42E0-AC41-2D6EFEC77D8D}" type="slidenum">
              <a:rPr lang="en-GB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072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Worksheet</a:t>
            </a:r>
            <a:r>
              <a:rPr lang="en-GB" baseline="0" dirty="0" smtClean="0"/>
              <a:t> side 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A2524-AB33-42E0-AC41-2D6EFEC77D8D}" type="slidenum">
              <a:rPr lang="en-GB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853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Pray</a:t>
            </a:r>
            <a:r>
              <a:rPr lang="en-GB" baseline="0" dirty="0" smtClean="0"/>
              <a:t> together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151E1-125A-4B78-BEEF-75BB8FC93376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7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151E1-125A-4B78-BEEF-75BB8FC93376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722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Class discussion. Does anyone know what a talent is?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151E1-125A-4B78-BEEF-75BB8FC93376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25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People on the X Factor have which talent</a:t>
            </a:r>
            <a:r>
              <a:rPr lang="en-GB" baseline="0" dirty="0" smtClean="0"/>
              <a:t>? You could play YouTube clip of an audition.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151E1-125A-4B78-BEEF-75BB8FC93376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337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People on Strictly </a:t>
            </a:r>
            <a:r>
              <a:rPr lang="en-GB" baseline="0" dirty="0" smtClean="0"/>
              <a:t>Come Dancing </a:t>
            </a:r>
            <a:r>
              <a:rPr lang="en-GB" baseline="0" dirty="0" smtClean="0"/>
              <a:t>have which talent? </a:t>
            </a:r>
            <a:r>
              <a:rPr lang="en-GB" baseline="0" dirty="0" smtClean="0"/>
              <a:t>You could play YouTube clip of a dance.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151E1-125A-4B78-BEEF-75BB8FC93376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030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People on Britain’s </a:t>
            </a:r>
            <a:r>
              <a:rPr lang="en-GB" dirty="0" smtClean="0"/>
              <a:t>Got</a:t>
            </a:r>
            <a:r>
              <a:rPr lang="en-GB" baseline="0" dirty="0" smtClean="0"/>
              <a:t> Talent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have which talent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Lots of different talents! You could play a YouTube clip of auditions.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151E1-125A-4B78-BEEF-75BB8FC93376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85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</a:t>
            </a:r>
            <a:r>
              <a:rPr lang="en-GB" baseline="0" dirty="0" smtClean="0"/>
              <a:t> that different people are talented (good at) different things. Discuss the different things people can be talented at. In pairs, pupils tells the person next to them 3 things that they are talented at.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151E1-125A-4B78-BEEF-75BB8FC93376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981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151E1-125A-4B78-BEEF-75BB8FC93376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751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10596-D823-4AF4-9437-9D03D25898D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73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1520" y="332657"/>
            <a:ext cx="7128792" cy="7200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FF6000"/>
                </a:solidFill>
                <a:latin typeface="Helvetica" panose="020B0604020202030204" pitchFamily="2" charset="0"/>
              </a:defRPr>
            </a:lvl1pPr>
          </a:lstStyle>
          <a:p>
            <a:r>
              <a:rPr lang="en-US" dirty="0" smtClean="0"/>
              <a:t>Heading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568952" cy="46805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7383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51520" y="332657"/>
            <a:ext cx="7128792" cy="7200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FF6000"/>
                </a:solidFill>
                <a:latin typeface="Helvetica" panose="020B0604020202030204" pitchFamily="2" charset="0"/>
              </a:defRPr>
            </a:lvl1pPr>
          </a:lstStyle>
          <a:p>
            <a:r>
              <a:rPr lang="en-US" dirty="0" smtClean="0"/>
              <a:t>Heading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568952" cy="46805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841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899592" y="2132856"/>
            <a:ext cx="7128792" cy="72007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>
                <a:solidFill>
                  <a:srgbClr val="FF6000"/>
                </a:solidFill>
                <a:latin typeface="Helvetica" panose="020B0604020202030204" pitchFamily="2" charset="0"/>
              </a:defRPr>
            </a:lvl1pPr>
          </a:lstStyle>
          <a:p>
            <a:r>
              <a:rPr lang="en-US" dirty="0" smtClean="0"/>
              <a:t>Heading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3660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736" y="55829"/>
            <a:ext cx="1627035" cy="135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8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N:\Appeals 2\Images\iStock-5380249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9" r="5077" b="3428"/>
          <a:stretch/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:\Appeals 2\Schools\Lent Appeal\Lent Appeal 2019\Katie\CCS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910" y="4146003"/>
            <a:ext cx="3067274" cy="216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63" y="6169935"/>
            <a:ext cx="7058585" cy="85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5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Nelson Mandela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844824"/>
            <a:ext cx="4932040" cy="4464496"/>
          </a:xfrm>
        </p:spPr>
        <p:txBody>
          <a:bodyPr>
            <a:normAutofit lnSpcReduction="10000"/>
          </a:bodyPr>
          <a:lstStyle/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altLang="en-US" sz="2800" dirty="0"/>
              <a:t>Until 1992, the government in South </a:t>
            </a:r>
            <a:r>
              <a:rPr lang="en-GB" altLang="en-US" sz="2800" dirty="0" smtClean="0"/>
              <a:t>Africa ran an apartheid</a:t>
            </a:r>
            <a:r>
              <a:rPr lang="en-GB" altLang="en-US" sz="2800" dirty="0"/>
              <a:t>.  </a:t>
            </a:r>
            <a:r>
              <a:rPr lang="en-GB" altLang="en-US" sz="2800" dirty="0" smtClean="0"/>
              <a:t>An </a:t>
            </a:r>
            <a:r>
              <a:rPr lang="en-GB" altLang="en-US" sz="2800" dirty="0"/>
              <a:t>apartheid </a:t>
            </a:r>
            <a:r>
              <a:rPr lang="en-GB" altLang="en-US" sz="2800" dirty="0" smtClean="0"/>
              <a:t>is </a:t>
            </a:r>
            <a:r>
              <a:rPr lang="en-GB" altLang="en-US" sz="2800" dirty="0"/>
              <a:t>when black people have to live apart </a:t>
            </a:r>
            <a:r>
              <a:rPr lang="en-GB" altLang="en-US" sz="2800" dirty="0" smtClean="0"/>
              <a:t>from </a:t>
            </a:r>
            <a:r>
              <a:rPr lang="en-GB" altLang="en-US" sz="2800" dirty="0"/>
              <a:t>white people.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altLang="en-US" sz="2800" dirty="0"/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altLang="en-US" sz="2800" dirty="0"/>
              <a:t>Most black people had no jobs, were </a:t>
            </a:r>
            <a:r>
              <a:rPr lang="en-GB" altLang="en-US" sz="2800" dirty="0" smtClean="0"/>
              <a:t>very </a:t>
            </a:r>
            <a:r>
              <a:rPr lang="en-GB" altLang="en-US" sz="2800" dirty="0"/>
              <a:t>poor and could not vote because </a:t>
            </a:r>
            <a:r>
              <a:rPr lang="en-GB" altLang="en-US" sz="2800" dirty="0" smtClean="0"/>
              <a:t>of </a:t>
            </a:r>
            <a:r>
              <a:rPr lang="en-GB" altLang="en-US" sz="2800" dirty="0"/>
              <a:t>this.</a:t>
            </a:r>
            <a:endParaRPr lang="en-GB" altLang="en-US" sz="2800" dirty="0"/>
          </a:p>
        </p:txBody>
      </p:sp>
      <p:pic>
        <p:nvPicPr>
          <p:cNvPr id="1026" name="Picture 2" descr="Image result for apartheid no vo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52" y="2564904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7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Nelson Mandela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988840"/>
            <a:ext cx="8568952" cy="4032448"/>
          </a:xfrm>
        </p:spPr>
        <p:txBody>
          <a:bodyPr>
            <a:normAutofit/>
          </a:bodyPr>
          <a:lstStyle/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altLang="en-US" sz="2800" dirty="0"/>
              <a:t>Nelson grew up in a </a:t>
            </a:r>
            <a:r>
              <a:rPr lang="en-GB" altLang="en-US" sz="2800" dirty="0" smtClean="0"/>
              <a:t>village and </a:t>
            </a:r>
            <a:r>
              <a:rPr lang="en-GB" altLang="en-US" sz="2800" dirty="0"/>
              <a:t>went away to study </a:t>
            </a:r>
            <a:r>
              <a:rPr lang="en-GB" altLang="en-US" sz="2800" dirty="0" smtClean="0"/>
              <a:t>law </a:t>
            </a:r>
            <a:r>
              <a:rPr lang="en-GB" altLang="en-US" sz="2800" dirty="0"/>
              <a:t>when he was a </a:t>
            </a:r>
            <a:r>
              <a:rPr lang="en-GB" altLang="en-US" sz="2800" dirty="0" smtClean="0"/>
              <a:t>young man</a:t>
            </a:r>
            <a:r>
              <a:rPr lang="en-GB" altLang="en-US" sz="2800" dirty="0"/>
              <a:t>. </a:t>
            </a:r>
            <a:r>
              <a:rPr lang="en-GB" altLang="en-US" sz="2800" dirty="0" smtClean="0"/>
              <a:t>He was very talented at speaking in public and explaining things to people.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altLang="en-US" sz="2800" dirty="0"/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altLang="en-US" sz="2800" dirty="0" smtClean="0"/>
              <a:t>He wanted to use his talents to </a:t>
            </a:r>
            <a:r>
              <a:rPr lang="en-GB" altLang="en-US" sz="2800" dirty="0"/>
              <a:t>help </a:t>
            </a:r>
            <a:r>
              <a:rPr lang="en-GB" altLang="en-US" sz="2800" dirty="0" smtClean="0"/>
              <a:t>free </a:t>
            </a:r>
            <a:r>
              <a:rPr lang="en-GB" altLang="en-US" sz="2800" dirty="0"/>
              <a:t>black people </a:t>
            </a:r>
            <a:r>
              <a:rPr lang="en-GB" altLang="en-US" sz="2800" dirty="0" smtClean="0"/>
              <a:t>from apartheid</a:t>
            </a:r>
            <a:r>
              <a:rPr lang="en-GB" alt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697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Nelson Mandela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988840"/>
            <a:ext cx="4315762" cy="4176464"/>
          </a:xfrm>
        </p:spPr>
        <p:txBody>
          <a:bodyPr>
            <a:normAutofit/>
          </a:bodyPr>
          <a:lstStyle/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altLang="en-US" sz="2800" dirty="0"/>
              <a:t>In 1944 he joined the </a:t>
            </a:r>
            <a:r>
              <a:rPr lang="en-GB" altLang="en-US" sz="2800" dirty="0" smtClean="0"/>
              <a:t>African </a:t>
            </a:r>
            <a:r>
              <a:rPr lang="en-GB" altLang="en-US" sz="2800" dirty="0"/>
              <a:t>National </a:t>
            </a:r>
            <a:r>
              <a:rPr lang="en-GB" altLang="en-US" sz="2800" dirty="0" smtClean="0"/>
              <a:t>Congress (ANC).</a:t>
            </a:r>
            <a:endParaRPr lang="en-GB" altLang="en-US" sz="2800" dirty="0"/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altLang="en-US" sz="2800" dirty="0"/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altLang="en-US" sz="2800" dirty="0" smtClean="0"/>
              <a:t>People across South Africa joined together to protest against apartheid.</a:t>
            </a:r>
            <a:endParaRPr lang="en-GB" altLang="en-US" sz="2800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82" y="2420888"/>
            <a:ext cx="4572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16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Nelson Mandela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772816"/>
            <a:ext cx="4645012" cy="5085184"/>
          </a:xfrm>
        </p:spPr>
        <p:txBody>
          <a:bodyPr>
            <a:normAutofit fontScale="92500" lnSpcReduction="10000"/>
          </a:bodyPr>
          <a:lstStyle/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altLang="en-US" sz="2800" dirty="0"/>
              <a:t>In 1960 the government arrested many </a:t>
            </a:r>
            <a:r>
              <a:rPr lang="en-GB" altLang="en-US" sz="2800" dirty="0" smtClean="0"/>
              <a:t>black </a:t>
            </a:r>
            <a:r>
              <a:rPr lang="en-GB" altLang="en-US" sz="2800" dirty="0"/>
              <a:t>people for taking part in these </a:t>
            </a:r>
            <a:r>
              <a:rPr lang="en-GB" altLang="en-US" sz="2800" dirty="0" smtClean="0"/>
              <a:t>protests</a:t>
            </a:r>
            <a:r>
              <a:rPr lang="en-GB" altLang="en-US" sz="2800" dirty="0"/>
              <a:t>.  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altLang="en-US" sz="2800" dirty="0"/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altLang="en-US" sz="2800" dirty="0" smtClean="0"/>
              <a:t>Nelson was arrested and spoke out about how unfairly black people were being treated in South Africa. 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altLang="en-US" sz="2800" dirty="0"/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altLang="en-US" sz="2800" dirty="0" smtClean="0"/>
              <a:t>Nelson </a:t>
            </a:r>
            <a:r>
              <a:rPr lang="en-GB" altLang="en-US" sz="2800" dirty="0"/>
              <a:t>was sent to </a:t>
            </a:r>
            <a:r>
              <a:rPr lang="en-GB" altLang="en-US" sz="2800" dirty="0" smtClean="0"/>
              <a:t>prison in 1963.</a:t>
            </a:r>
            <a:endParaRPr lang="en-GB" altLang="en-US" sz="2800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5"/>
          <a:stretch/>
        </p:blipFill>
        <p:spPr bwMode="auto">
          <a:xfrm>
            <a:off x="5040548" y="2151837"/>
            <a:ext cx="4103452" cy="322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6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Nelson Mandela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7560840" cy="1152128"/>
          </a:xfrm>
        </p:spPr>
        <p:txBody>
          <a:bodyPr>
            <a:normAutofit/>
          </a:bodyPr>
          <a:lstStyle/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altLang="en-US" sz="2800" dirty="0" smtClean="0"/>
              <a:t>Nelson Mandela spent 27 years in prison. He was imprisoned on Robben Island.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altLang="en-US" sz="2800" dirty="0"/>
          </a:p>
        </p:txBody>
      </p:sp>
      <p:pic>
        <p:nvPicPr>
          <p:cNvPr id="7170" name="Picture 2" descr="Image result for robben is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36912"/>
            <a:ext cx="6552728" cy="369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84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Nelson Mandela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4970366" cy="5301208"/>
          </a:xfrm>
        </p:spPr>
        <p:txBody>
          <a:bodyPr>
            <a:normAutofit lnSpcReduction="10000"/>
          </a:bodyPr>
          <a:lstStyle/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altLang="en-US" sz="2800" dirty="0" smtClean="0"/>
              <a:t>Nelson was released in 1990. When people asked </a:t>
            </a:r>
            <a:r>
              <a:rPr lang="en-GB" altLang="en-US" sz="2800" dirty="0"/>
              <a:t>h</a:t>
            </a:r>
            <a:r>
              <a:rPr lang="en-GB" altLang="en-US" sz="2800" dirty="0" smtClean="0"/>
              <a:t>im if he was angry about being sent to prison for so long, Nelson said that he was not angry, he just wanted to look to the future and help make South Africa a fairer and better place. 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altLang="en-US" sz="2800" dirty="0"/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altLang="en-US" sz="2800" dirty="0" smtClean="0"/>
              <a:t>Nelson also had a talent for being forgiving and kind.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altLang="en-US" sz="2800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7" r="14752"/>
          <a:stretch/>
        </p:blipFill>
        <p:spPr bwMode="auto">
          <a:xfrm>
            <a:off x="5293894" y="2060848"/>
            <a:ext cx="385010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83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Nelson Mandela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844824"/>
            <a:ext cx="5616624" cy="4824536"/>
          </a:xfrm>
        </p:spPr>
        <p:txBody>
          <a:bodyPr>
            <a:normAutofit/>
          </a:bodyPr>
          <a:lstStyle/>
          <a:p>
            <a:pPr marL="0">
              <a:lnSpc>
                <a:spcPct val="90000"/>
              </a:lnSpc>
              <a:buFontTx/>
              <a:buNone/>
            </a:pPr>
            <a:r>
              <a:rPr lang="en-GB" altLang="en-US" sz="2800" dirty="0" smtClean="0"/>
              <a:t>Nelson used his talents of public speaking and bringing people together to end apartheid.</a:t>
            </a:r>
          </a:p>
          <a:p>
            <a:pPr mar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GB" altLang="en-US" sz="2800" dirty="0" smtClean="0"/>
              <a:t>In 1993 he won </a:t>
            </a:r>
            <a:r>
              <a:rPr lang="en-GB" altLang="en-US" sz="2800" dirty="0"/>
              <a:t>the </a:t>
            </a:r>
            <a:r>
              <a:rPr lang="en-GB" altLang="en-US" sz="2800" dirty="0" smtClean="0"/>
              <a:t>Nobel Peace Prize. </a:t>
            </a:r>
            <a:endParaRPr lang="en-GB" altLang="en-US" sz="2800" dirty="0"/>
          </a:p>
          <a:p>
            <a:pPr marL="0">
              <a:lnSpc>
                <a:spcPct val="90000"/>
              </a:lnSpc>
              <a:buFontTx/>
              <a:buNone/>
            </a:pPr>
            <a:r>
              <a:rPr lang="en-GB" altLang="en-US" sz="2800" dirty="0" smtClean="0"/>
              <a:t>When apartheid ended black people were allowed to vote for the first time and Nelson became the new president </a:t>
            </a:r>
            <a:r>
              <a:rPr lang="en-GB" altLang="en-US" sz="2800" dirty="0"/>
              <a:t>of South </a:t>
            </a:r>
            <a:r>
              <a:rPr lang="en-GB" altLang="en-US" sz="2800" dirty="0" smtClean="0"/>
              <a:t>Africa </a:t>
            </a:r>
            <a:r>
              <a:rPr lang="en-GB" altLang="en-US" sz="2800" dirty="0"/>
              <a:t>in </a:t>
            </a:r>
            <a:r>
              <a:rPr lang="en-GB" altLang="en-US" sz="2800" dirty="0" smtClean="0"/>
              <a:t>1994. </a:t>
            </a:r>
            <a:endParaRPr lang="en-GB" altLang="en-US" sz="2800" dirty="0"/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alt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732" y="1844824"/>
            <a:ext cx="2809777" cy="42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37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Nelson Mandela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988840"/>
            <a:ext cx="5256584" cy="3888432"/>
          </a:xfrm>
        </p:spPr>
        <p:txBody>
          <a:bodyPr>
            <a:normAutofit/>
          </a:bodyPr>
          <a:lstStyle/>
          <a:p>
            <a:pPr marL="0">
              <a:lnSpc>
                <a:spcPct val="90000"/>
              </a:lnSpc>
              <a:buFontTx/>
              <a:buNone/>
            </a:pPr>
            <a:r>
              <a:rPr lang="en-GB" altLang="en-US" sz="2800" dirty="0" smtClean="0"/>
              <a:t>He worked to bring peace to the country.</a:t>
            </a:r>
          </a:p>
          <a:p>
            <a:pPr marL="0">
              <a:lnSpc>
                <a:spcPct val="90000"/>
              </a:lnSpc>
              <a:buFontTx/>
              <a:buNone/>
            </a:pPr>
            <a:r>
              <a:rPr lang="en-GB" altLang="en-US" sz="2800" dirty="0" smtClean="0"/>
              <a:t>He retired in 1999 but continued to help people all around the world.</a:t>
            </a:r>
          </a:p>
          <a:p>
            <a:pPr marL="0">
              <a:lnSpc>
                <a:spcPct val="90000"/>
              </a:lnSpc>
              <a:buFontTx/>
              <a:buNone/>
            </a:pPr>
            <a:r>
              <a:rPr lang="en-GB" altLang="en-US" sz="2800" dirty="0" smtClean="0"/>
              <a:t>Mandela died in 2013 at the age of 95.</a:t>
            </a:r>
            <a:endParaRPr lang="en-GB" altLang="en-US" sz="2800" dirty="0"/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altLang="en-US" sz="28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30134"/>
            <a:ext cx="316388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14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Nelson Mandela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204864"/>
            <a:ext cx="5472608" cy="648072"/>
          </a:xfrm>
        </p:spPr>
        <p:txBody>
          <a:bodyPr>
            <a:normAutofit/>
          </a:bodyPr>
          <a:lstStyle/>
          <a:p>
            <a:pPr marL="0">
              <a:lnSpc>
                <a:spcPct val="90000"/>
              </a:lnSpc>
              <a:buFontTx/>
              <a:buNone/>
            </a:pPr>
            <a:r>
              <a:rPr lang="en-GB" altLang="en-US" sz="2800" dirty="0" smtClean="0"/>
              <a:t>What were Nelson’s talents?</a:t>
            </a:r>
            <a:endParaRPr lang="en-GB" altLang="en-US" sz="2800" dirty="0"/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altLang="en-US" sz="2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1520" y="2924944"/>
            <a:ext cx="5472608" cy="10801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90000"/>
              </a:lnSpc>
              <a:buFontTx/>
              <a:buNone/>
            </a:pPr>
            <a:r>
              <a:rPr lang="en-GB" altLang="en-US" sz="2800" dirty="0" smtClean="0"/>
              <a:t>How did he use his talents to make the world a better place?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altLang="en-US" sz="28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51520" y="4077072"/>
            <a:ext cx="8280920" cy="1800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90000"/>
              </a:lnSpc>
              <a:buFontTx/>
              <a:buNone/>
            </a:pPr>
            <a:r>
              <a:rPr lang="en-GB" altLang="en-US" sz="2800" dirty="0" smtClean="0"/>
              <a:t>What can we learn from Nelson                          Mandela?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altLang="en-US" sz="28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3" y="1917377"/>
            <a:ext cx="316388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65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Shine your Light Activity Sheet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556791"/>
            <a:ext cx="8568952" cy="1440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This Lent we will think about our </a:t>
            </a:r>
            <a:r>
              <a:rPr lang="en-GB" dirty="0" smtClean="0"/>
              <a:t>own talents </a:t>
            </a:r>
            <a:r>
              <a:rPr lang="en-GB" dirty="0" smtClean="0"/>
              <a:t>and how we can use our talents </a:t>
            </a:r>
            <a:r>
              <a:rPr lang="en-GB" dirty="0" smtClean="0"/>
              <a:t>help others</a:t>
            </a:r>
            <a:r>
              <a:rPr lang="en-GB" dirty="0" smtClean="0"/>
              <a:t>.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Draw three of your talents in the orange box.</a:t>
            </a:r>
            <a:endParaRPr lang="en-GB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23528" y="3212977"/>
            <a:ext cx="8280920" cy="16561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solidFill>
                  <a:prstClr val="black"/>
                </a:solidFill>
              </a:rPr>
              <a:t>Every day think- 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How can I use my talents and help someone today?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23528" y="4581128"/>
            <a:ext cx="8280920" cy="16561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/>
                </a:solidFill>
              </a:rPr>
              <a:t>When you use your talents to help someone, you can colour in a box! 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How many boxes can you colour in this Lent?</a:t>
            </a:r>
          </a:p>
        </p:txBody>
      </p:sp>
    </p:spTree>
    <p:extLst>
      <p:ext uri="{BB962C8B-B14F-4D97-AF65-F5344CB8AC3E}">
        <p14:creationId xmlns:p14="http://schemas.microsoft.com/office/powerpoint/2010/main" val="95093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D:\Users\katiew\AppData\Local\Microsoft\Windows\Temporary Internet Files\Content.IE5\QXSXZUM8\christmas_lights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" t="232" r="3094"/>
          <a:stretch/>
        </p:blipFill>
        <p:spPr bwMode="auto">
          <a:xfrm>
            <a:off x="-36512" y="-30922"/>
            <a:ext cx="9180512" cy="696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N:\Appeals 2\Schools\Lent Appeal\Lent Appeal 2019\Katie\CCS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286" y="-9969"/>
            <a:ext cx="2105210" cy="148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297" y="5157192"/>
            <a:ext cx="7442601" cy="209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6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" t="12190" r="20477" b="4381"/>
          <a:stretch/>
        </p:blipFill>
        <p:spPr bwMode="auto">
          <a:xfrm>
            <a:off x="-36512" y="188640"/>
            <a:ext cx="9144000" cy="644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76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12190" r="20238" b="4381"/>
          <a:stretch/>
        </p:blipFill>
        <p:spPr bwMode="auto">
          <a:xfrm>
            <a:off x="72008" y="315039"/>
            <a:ext cx="8964488" cy="628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4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Prayer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8568952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Helvetica" panose="020B0604020202030204" pitchFamily="2" charset="0"/>
              </a:rPr>
              <a:t>Dear Lord,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>
                <a:latin typeface="Helvetica" panose="020B0604020202030204" pitchFamily="2" charset="0"/>
              </a:rPr>
              <a:t>Let us shine our light for you this Lent.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solidFill>
                <a:prstClr val="black"/>
              </a:solidFill>
              <a:latin typeface="Helvetica" panose="020B0604020202030204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>
                <a:solidFill>
                  <a:prstClr val="black"/>
                </a:solidFill>
                <a:latin typeface="Helvetica" panose="020B0604020202030204" pitchFamily="2" charset="0"/>
              </a:rPr>
              <a:t>We </a:t>
            </a:r>
            <a:r>
              <a:rPr lang="en-GB" dirty="0">
                <a:solidFill>
                  <a:prstClr val="black"/>
                </a:solidFill>
                <a:latin typeface="Helvetica" panose="020B0604020202030204" pitchFamily="2" charset="0"/>
              </a:rPr>
              <a:t>all have </a:t>
            </a:r>
            <a:r>
              <a:rPr lang="en-GB" dirty="0" smtClean="0">
                <a:solidFill>
                  <a:prstClr val="black"/>
                </a:solidFill>
                <a:latin typeface="Helvetica" panose="020B0604020202030204" pitchFamily="2" charset="0"/>
              </a:rPr>
              <a:t>special talents </a:t>
            </a:r>
            <a:r>
              <a:rPr lang="en-GB" dirty="0">
                <a:solidFill>
                  <a:prstClr val="black"/>
                </a:solidFill>
                <a:latin typeface="Helvetica" panose="020B0604020202030204" pitchFamily="2" charset="0"/>
              </a:rPr>
              <a:t>which you have given to </a:t>
            </a:r>
            <a:r>
              <a:rPr lang="en-GB" dirty="0" smtClean="0">
                <a:solidFill>
                  <a:prstClr val="black"/>
                </a:solidFill>
                <a:latin typeface="Helvetica" panose="020B0604020202030204" pitchFamily="2" charset="0"/>
              </a:rPr>
              <a:t>us.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>
                <a:solidFill>
                  <a:prstClr val="black"/>
                </a:solidFill>
                <a:latin typeface="Helvetica" panose="020B0604020202030204" pitchFamily="2" charset="0"/>
              </a:rPr>
              <a:t>Guide </a:t>
            </a:r>
            <a:r>
              <a:rPr lang="en-GB" dirty="0">
                <a:solidFill>
                  <a:prstClr val="black"/>
                </a:solidFill>
                <a:latin typeface="Helvetica" panose="020B0604020202030204" pitchFamily="2" charset="0"/>
              </a:rPr>
              <a:t>us </a:t>
            </a:r>
            <a:r>
              <a:rPr lang="en-GB" dirty="0" smtClean="0">
                <a:solidFill>
                  <a:prstClr val="black"/>
                </a:solidFill>
                <a:latin typeface="Helvetica" panose="020B0604020202030204" pitchFamily="2" charset="0"/>
              </a:rPr>
              <a:t>as we follow your teachings and use </a:t>
            </a:r>
            <a:r>
              <a:rPr lang="en-GB" dirty="0">
                <a:solidFill>
                  <a:prstClr val="black"/>
                </a:solidFill>
                <a:latin typeface="Helvetica" panose="020B0604020202030204" pitchFamily="2" charset="0"/>
              </a:rPr>
              <a:t>our talents to help others</a:t>
            </a:r>
            <a:r>
              <a:rPr lang="en-GB" dirty="0" smtClean="0">
                <a:solidFill>
                  <a:prstClr val="black"/>
                </a:solidFill>
                <a:latin typeface="Helvetica" panose="020B0604020202030204" pitchFamily="2" charset="0"/>
              </a:rPr>
              <a:t>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GB" dirty="0" smtClean="0">
              <a:latin typeface="Helvetica" panose="020B0604020202030204" pitchFamily="2" charset="0"/>
            </a:endParaRPr>
          </a:p>
          <a:p>
            <a:pPr marL="0" indent="0">
              <a:buNone/>
            </a:pPr>
            <a:r>
              <a:rPr lang="en-GB" dirty="0" smtClean="0">
                <a:latin typeface="Helvetica" panose="020B0604020202030204" pitchFamily="2" charset="0"/>
              </a:rPr>
              <a:t>Let us shine our light for you this Lent.</a:t>
            </a:r>
          </a:p>
          <a:p>
            <a:pPr marL="0" indent="0">
              <a:buNone/>
            </a:pPr>
            <a:r>
              <a:rPr lang="en-GB" dirty="0" smtClean="0">
                <a:latin typeface="Helvetica" panose="020B0604020202030204" pitchFamily="2" charset="0"/>
              </a:rPr>
              <a:t>Amen.</a:t>
            </a:r>
            <a:endParaRPr lang="en-GB" dirty="0">
              <a:latin typeface="Helvetica" panose="020B0604020202030204" pitchFamily="2" charset="0"/>
            </a:endParaRPr>
          </a:p>
        </p:txBody>
      </p:sp>
      <p:pic>
        <p:nvPicPr>
          <p:cNvPr id="4" name="Picture 3" descr="074B.TIF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4509120"/>
            <a:ext cx="201622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186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2132856"/>
            <a:ext cx="7128792" cy="864096"/>
          </a:xfrm>
        </p:spPr>
        <p:txBody>
          <a:bodyPr>
            <a:normAutofit/>
          </a:bodyPr>
          <a:lstStyle/>
          <a:p>
            <a:r>
              <a:rPr lang="en-GB" sz="4400" dirty="0" smtClean="0"/>
              <a:t>What </a:t>
            </a:r>
            <a:r>
              <a:rPr lang="en-GB" sz="4400" dirty="0" smtClean="0"/>
              <a:t>are </a:t>
            </a:r>
            <a:r>
              <a:rPr lang="en-GB" sz="4400" dirty="0" smtClean="0"/>
              <a:t>talents</a:t>
            </a:r>
            <a:r>
              <a:rPr lang="en-GB" sz="4400" dirty="0" smtClean="0"/>
              <a:t>?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88102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3" t="36414" r="51223" b="27172"/>
          <a:stretch/>
        </p:blipFill>
        <p:spPr bwMode="auto">
          <a:xfrm>
            <a:off x="-1" y="72008"/>
            <a:ext cx="9144001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48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4" t="34680" r="51480" b="27577"/>
          <a:stretch/>
        </p:blipFill>
        <p:spPr bwMode="auto">
          <a:xfrm>
            <a:off x="0" y="116632"/>
            <a:ext cx="9144000" cy="627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35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0" t="37517" r="48454" b="21655"/>
          <a:stretch/>
        </p:blipFill>
        <p:spPr bwMode="auto">
          <a:xfrm>
            <a:off x="0" y="16024"/>
            <a:ext cx="9144000" cy="59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04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Talents</a:t>
            </a:r>
            <a:endParaRPr lang="en-GB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66140" y="1700808"/>
            <a:ext cx="1728192" cy="576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prstClr val="black"/>
                </a:solidFill>
              </a:rPr>
              <a:t>Singing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66140" y="2708920"/>
            <a:ext cx="1386606" cy="5760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prstClr val="black"/>
                </a:solidFill>
              </a:rPr>
              <a:t>Sports</a:t>
            </a:r>
            <a:endParaRPr lang="en-GB" b="1" dirty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66140" y="2204864"/>
            <a:ext cx="1386606" cy="5760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prstClr val="black"/>
                </a:solidFill>
              </a:rPr>
              <a:t>Dancing</a:t>
            </a:r>
            <a:endParaRPr lang="en-GB" b="1" dirty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365163" y="5085184"/>
            <a:ext cx="1800200" cy="7200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prstClr val="black"/>
                </a:solidFill>
              </a:rPr>
              <a:t>Listening</a:t>
            </a:r>
            <a:endParaRPr lang="en-GB" b="1" dirty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47686" y="4437112"/>
            <a:ext cx="1405060" cy="648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prstClr val="black"/>
                </a:solidFill>
              </a:rPr>
              <a:t>Cooking</a:t>
            </a:r>
            <a:endParaRPr lang="en-GB" b="1" dirty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66140" y="4941168"/>
            <a:ext cx="1386606" cy="5760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prstClr val="black"/>
                </a:solidFill>
              </a:rPr>
              <a:t>Art</a:t>
            </a:r>
            <a:endParaRPr lang="en-GB" b="1" dirty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66140" y="5373216"/>
            <a:ext cx="2520280" cy="7200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prstClr val="black"/>
                </a:solidFill>
              </a:rPr>
              <a:t>Building things </a:t>
            </a:r>
            <a:endParaRPr lang="en-GB" b="1" dirty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3365163" y="1844824"/>
            <a:ext cx="2520280" cy="5760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prstClr val="black"/>
                </a:solidFill>
              </a:rPr>
              <a:t>Taking photos</a:t>
            </a:r>
            <a:endParaRPr lang="en-GB" b="1" dirty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3365163" y="2780928"/>
            <a:ext cx="2808312" cy="5760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prstClr val="black"/>
                </a:solidFill>
              </a:rPr>
              <a:t>Computer games</a:t>
            </a:r>
            <a:endParaRPr lang="en-GB" b="1" dirty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6140" y="3140968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black"/>
                </a:solidFill>
                <a:latin typeface="Helvetica" panose="020B0604020202030204" pitchFamily="2" charset="0"/>
              </a:rPr>
              <a:t>Playing a musical instrument</a:t>
            </a:r>
            <a:endParaRPr lang="en-GB" sz="2400" b="1" dirty="0">
              <a:solidFill>
                <a:prstClr val="black"/>
              </a:solidFill>
              <a:latin typeface="Helvetica" panose="020B0604020202030204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5775647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black"/>
                </a:solidFill>
                <a:latin typeface="Helvetica" panose="020B0604020202030204" pitchFamily="2" charset="0"/>
              </a:rPr>
              <a:t>Gardening</a:t>
            </a:r>
            <a:endParaRPr lang="en-GB" sz="2400" b="1" dirty="0">
              <a:solidFill>
                <a:prstClr val="black"/>
              </a:solidFill>
              <a:latin typeface="Helvetica" panose="020B0604020202030204" pitchFamily="2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3365163" y="2260323"/>
            <a:ext cx="2232248" cy="66462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prstClr val="black"/>
                </a:solidFill>
              </a:rPr>
              <a:t>Languages</a:t>
            </a:r>
            <a:endParaRPr lang="en-GB" b="1" dirty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3365163" y="3645024"/>
            <a:ext cx="1386606" cy="5760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prstClr val="black"/>
                </a:solidFill>
              </a:rPr>
              <a:t>Spelling</a:t>
            </a:r>
            <a:endParaRPr lang="en-GB" b="1" dirty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366140" y="4005064"/>
            <a:ext cx="1386606" cy="5760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prstClr val="black"/>
                </a:solidFill>
              </a:rPr>
              <a:t>Acting</a:t>
            </a:r>
            <a:endParaRPr lang="en-GB" b="1" dirty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3365163" y="4653136"/>
            <a:ext cx="1386606" cy="5760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prstClr val="black"/>
                </a:solidFill>
              </a:rPr>
              <a:t>Reading</a:t>
            </a:r>
            <a:endParaRPr lang="en-GB" b="1" dirty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3365163" y="3212976"/>
            <a:ext cx="1602630" cy="648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prstClr val="black"/>
                </a:solidFill>
              </a:rPr>
              <a:t>Sciences</a:t>
            </a:r>
            <a:endParaRPr lang="en-GB" b="1" dirty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3382713" y="4149080"/>
            <a:ext cx="1386606" cy="5760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prstClr val="black"/>
                </a:solidFill>
              </a:rPr>
              <a:t>Maths</a:t>
            </a:r>
            <a:endParaRPr lang="en-GB" b="1" dirty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6317491" y="1412776"/>
            <a:ext cx="2441817" cy="93610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prstClr val="black"/>
                </a:solidFill>
              </a:rPr>
              <a:t>Speaking in front of people</a:t>
            </a:r>
            <a:endParaRPr lang="en-GB" b="1" dirty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6299742" y="2204864"/>
            <a:ext cx="2747597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prstClr val="black"/>
                </a:solidFill>
              </a:rPr>
              <a:t>Explaining things to people</a:t>
            </a:r>
            <a:endParaRPr lang="en-GB" b="1" dirty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6317491" y="3068853"/>
            <a:ext cx="2441817" cy="122424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prstClr val="black"/>
                </a:solidFill>
              </a:rPr>
              <a:t>Making people smile</a:t>
            </a:r>
            <a:endParaRPr lang="en-GB" b="1" dirty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6317491" y="3861048"/>
            <a:ext cx="2441817" cy="122424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prstClr val="black"/>
                </a:solidFill>
              </a:rPr>
              <a:t>Telling funny jokes</a:t>
            </a:r>
            <a:endParaRPr lang="en-GB" b="1" dirty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6323946" y="4653136"/>
            <a:ext cx="2441817" cy="122424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prstClr val="black"/>
                </a:solidFill>
              </a:rPr>
              <a:t>Being a good friend</a:t>
            </a:r>
            <a:endParaRPr lang="en-GB" b="1" dirty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3354319" y="5517232"/>
            <a:ext cx="2441817" cy="122424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prstClr val="black"/>
                </a:solidFill>
              </a:rPr>
              <a:t>Being kind</a:t>
            </a:r>
            <a:endParaRPr lang="en-GB" b="1" dirty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6323946" y="5445224"/>
            <a:ext cx="2441817" cy="122424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prstClr val="black"/>
                </a:solidFill>
              </a:rPr>
              <a:t>Looking after other people</a:t>
            </a:r>
            <a:endParaRPr lang="en-GB" b="1" dirty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2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Sharing our talents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844824"/>
            <a:ext cx="6221729" cy="24375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Jesus tells us that we should not keep our talents to ourselves.</a:t>
            </a:r>
          </a:p>
          <a:p>
            <a:pPr marL="0" indent="0">
              <a:buNone/>
            </a:pPr>
            <a:r>
              <a:rPr lang="en-GB" sz="2800" dirty="0" smtClean="0"/>
              <a:t>We should share them with everyone to make the world a better place.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23528" y="5013176"/>
            <a:ext cx="7704856" cy="9361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 smtClean="0"/>
              <a:t>We are going to learn about someone who used their talents to make the world a better place.</a:t>
            </a:r>
            <a:endParaRPr lang="en-GB" sz="2800" dirty="0"/>
          </a:p>
        </p:txBody>
      </p:sp>
      <p:pic>
        <p:nvPicPr>
          <p:cNvPr id="7" name="Picture 2" descr="N:\Appeals 2\Schools\Lent Appeal\Lent Appeal 2019\Katie\light-1551386_19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5"/>
          <a:stretch/>
        </p:blipFill>
        <p:spPr bwMode="auto">
          <a:xfrm>
            <a:off x="6905297" y="1866180"/>
            <a:ext cx="2238703" cy="271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96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Nelson Mandela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805264"/>
            <a:ext cx="8568952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Nelson Mandela was born in South Africa in 1918</a:t>
            </a:r>
            <a:endParaRPr lang="en-GB" sz="2800" dirty="0"/>
          </a:p>
        </p:txBody>
      </p:sp>
      <p:pic>
        <p:nvPicPr>
          <p:cNvPr id="4" name="Picture 4" descr="mandela_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12608"/>
            <a:ext cx="2873375" cy="378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f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565400"/>
            <a:ext cx="2808288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82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729</Words>
  <Application>Microsoft Office PowerPoint</Application>
  <PresentationFormat>On-screen Show (4:3)</PresentationFormat>
  <Paragraphs>105</Paragraphs>
  <Slides>22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Custom Design</vt:lpstr>
      <vt:lpstr>PowerPoint Presentation</vt:lpstr>
      <vt:lpstr>PowerPoint Presentation</vt:lpstr>
      <vt:lpstr>What are talents?</vt:lpstr>
      <vt:lpstr>PowerPoint Presentation</vt:lpstr>
      <vt:lpstr>PowerPoint Presentation</vt:lpstr>
      <vt:lpstr>PowerPoint Presentation</vt:lpstr>
      <vt:lpstr>Talents</vt:lpstr>
      <vt:lpstr>Sharing our talents</vt:lpstr>
      <vt:lpstr>Nelson Mandela</vt:lpstr>
      <vt:lpstr>Nelson Mandela</vt:lpstr>
      <vt:lpstr>Nelson Mandela</vt:lpstr>
      <vt:lpstr>Nelson Mandela</vt:lpstr>
      <vt:lpstr>Nelson Mandela</vt:lpstr>
      <vt:lpstr>Nelson Mandela</vt:lpstr>
      <vt:lpstr>Nelson Mandela</vt:lpstr>
      <vt:lpstr>Nelson Mandela</vt:lpstr>
      <vt:lpstr>Nelson Mandela</vt:lpstr>
      <vt:lpstr>Nelson Mandela</vt:lpstr>
      <vt:lpstr>Shine your Light Activity Sheet</vt:lpstr>
      <vt:lpstr>PowerPoint Presentation</vt:lpstr>
      <vt:lpstr>PowerPoint Presentation</vt:lpstr>
      <vt:lpstr>Prayer</vt:lpstr>
    </vt:vector>
  </TitlesOfParts>
  <Company>Catholic Childrens Society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Waring</dc:creator>
  <cp:lastModifiedBy>Katie Waring</cp:lastModifiedBy>
  <cp:revision>10</cp:revision>
  <dcterms:created xsi:type="dcterms:W3CDTF">2019-01-29T09:43:21Z</dcterms:created>
  <dcterms:modified xsi:type="dcterms:W3CDTF">2019-01-29T11:38:08Z</dcterms:modified>
</cp:coreProperties>
</file>