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33758-4F91-178A-A3A3-6AD220F4B6CD}" v="1417" dt="2021-01-20T12:53:20.278"/>
    <p1510:client id="{EF5F81A4-4BB6-BF36-6D68-A84AFD8C0C7F}" v="51" dt="2021-01-25T11:58:43.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79571-0D48-4BCD-8C3B-18184CF421EE}"/>
              </a:ext>
            </a:extLst>
          </p:cNvPr>
          <p:cNvSpPr>
            <a:spLocks noGrp="1"/>
          </p:cNvSpPr>
          <p:nvPr>
            <p:ph idx="1"/>
          </p:nvPr>
        </p:nvSpPr>
        <p:spPr>
          <a:xfrm>
            <a:off x="388143" y="-1591468"/>
            <a:ext cx="11714957" cy="7797006"/>
          </a:xfrm>
        </p:spPr>
        <p:txBody>
          <a:bodyPr vert="horz" lIns="91440" tIns="45720" rIns="91440" bIns="45720" rtlCol="0" anchor="t">
            <a:normAutofit/>
          </a:bodyPr>
          <a:lstStyle/>
          <a:p>
            <a:pPr marL="0" indent="0" algn="ctr">
              <a:buNone/>
            </a:pPr>
            <a:endParaRPr lang="en-GB" dirty="0">
              <a:ea typeface="+mn-lt"/>
              <a:cs typeface="+mn-lt"/>
            </a:endParaRPr>
          </a:p>
          <a:p>
            <a:pPr marL="0" indent="0" algn="ctr">
              <a:buNone/>
            </a:pPr>
            <a:endParaRPr lang="en-GB" dirty="0">
              <a:ea typeface="+mn-lt"/>
              <a:cs typeface="+mn-lt"/>
            </a:endParaRPr>
          </a:p>
          <a:p>
            <a:pPr marL="0" indent="0" algn="ctr">
              <a:buNone/>
            </a:pPr>
            <a:endParaRPr lang="en-GB" dirty="0">
              <a:ea typeface="+mn-lt"/>
              <a:cs typeface="+mn-lt"/>
            </a:endParaRPr>
          </a:p>
          <a:p>
            <a:pPr marL="0" indent="0" algn="ctr">
              <a:buNone/>
            </a:pPr>
            <a:endParaRPr lang="en-GB" dirty="0">
              <a:ea typeface="+mn-lt"/>
              <a:cs typeface="+mn-lt"/>
            </a:endParaRPr>
          </a:p>
          <a:p>
            <a:pPr marL="0" indent="0" algn="ctr">
              <a:buNone/>
            </a:pPr>
            <a:endParaRPr lang="en-GB" dirty="0">
              <a:ea typeface="+mn-lt"/>
              <a:cs typeface="+mn-lt"/>
            </a:endParaRPr>
          </a:p>
          <a:p>
            <a:pPr marL="0" indent="0" algn="ctr">
              <a:buNone/>
            </a:pPr>
            <a:endParaRPr lang="en-GB" b="1" dirty="0">
              <a:ea typeface="+mn-lt"/>
              <a:cs typeface="+mn-lt"/>
            </a:endParaRPr>
          </a:p>
          <a:p>
            <a:pPr marL="0" indent="0" algn="ctr">
              <a:buNone/>
            </a:pPr>
            <a:endParaRPr lang="en-GB" b="1" dirty="0">
              <a:ea typeface="+mn-lt"/>
              <a:cs typeface="+mn-lt"/>
            </a:endParaRPr>
          </a:p>
          <a:p>
            <a:pPr marL="0" indent="0" algn="ctr">
              <a:buNone/>
            </a:pPr>
            <a:r>
              <a:rPr lang="en-GB" b="1" dirty="0">
                <a:ea typeface="+mn-lt"/>
                <a:cs typeface="+mn-lt"/>
              </a:rPr>
              <a:t>Children's Mental Health Week 2021</a:t>
            </a:r>
            <a:endParaRPr lang="en-GB" dirty="0"/>
          </a:p>
          <a:p>
            <a:pPr marL="0" indent="0" algn="ctr">
              <a:buNone/>
            </a:pPr>
            <a:r>
              <a:rPr lang="en-GB" dirty="0">
                <a:ea typeface="+mn-lt"/>
                <a:cs typeface="+mn-lt"/>
              </a:rPr>
              <a:t>The importance of expressing our feelings and connecting with others to support good mental health. </a:t>
            </a:r>
            <a:endParaRPr lang="en-US">
              <a:cs typeface="Calibri"/>
            </a:endParaRPr>
          </a:p>
        </p:txBody>
      </p:sp>
      <p:pic>
        <p:nvPicPr>
          <p:cNvPr id="6" name="Picture 6" descr="Logo, company name&#10;&#10;Description automatically generated">
            <a:extLst>
              <a:ext uri="{FF2B5EF4-FFF2-40B4-BE49-F238E27FC236}">
                <a16:creationId xmlns:a16="http://schemas.microsoft.com/office/drawing/2014/main" id="{112290D5-1EC9-468A-B847-BBEA383C92A8}"/>
              </a:ext>
            </a:extLst>
          </p:cNvPr>
          <p:cNvPicPr>
            <a:picLocks noChangeAspect="1"/>
          </p:cNvPicPr>
          <p:nvPr/>
        </p:nvPicPr>
        <p:blipFill>
          <a:blip r:embed="rId2"/>
          <a:stretch>
            <a:fillRect/>
          </a:stretch>
        </p:blipFill>
        <p:spPr>
          <a:xfrm>
            <a:off x="4095276" y="552622"/>
            <a:ext cx="4302918" cy="1427281"/>
          </a:xfrm>
          <a:prstGeom prst="rect">
            <a:avLst/>
          </a:prstGeom>
        </p:spPr>
      </p:pic>
      <p:pic>
        <p:nvPicPr>
          <p:cNvPr id="4" name="Picture 4" descr="Diagram&#10;&#10;Description automatically generated">
            <a:extLst>
              <a:ext uri="{FF2B5EF4-FFF2-40B4-BE49-F238E27FC236}">
                <a16:creationId xmlns:a16="http://schemas.microsoft.com/office/drawing/2014/main" id="{CCD3CFEA-5959-4877-97FB-31C8216331A2}"/>
              </a:ext>
            </a:extLst>
          </p:cNvPr>
          <p:cNvPicPr>
            <a:picLocks noChangeAspect="1"/>
          </p:cNvPicPr>
          <p:nvPr/>
        </p:nvPicPr>
        <p:blipFill>
          <a:blip r:embed="rId3"/>
          <a:stretch>
            <a:fillRect/>
          </a:stretch>
        </p:blipFill>
        <p:spPr>
          <a:xfrm>
            <a:off x="4873625" y="3766541"/>
            <a:ext cx="2451100" cy="2972991"/>
          </a:xfrm>
          <a:prstGeom prst="rect">
            <a:avLst/>
          </a:prstGeom>
        </p:spPr>
      </p:pic>
    </p:spTree>
    <p:extLst>
      <p:ext uri="{BB962C8B-B14F-4D97-AF65-F5344CB8AC3E}">
        <p14:creationId xmlns:p14="http://schemas.microsoft.com/office/powerpoint/2010/main" val="125869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Chart, sunburst chart&#10;&#10;Description automatically generated">
            <a:extLst>
              <a:ext uri="{FF2B5EF4-FFF2-40B4-BE49-F238E27FC236}">
                <a16:creationId xmlns:a16="http://schemas.microsoft.com/office/drawing/2014/main" id="{2C785B6F-D079-48A1-9FD8-5B6DCEEC4F7B}"/>
              </a:ext>
            </a:extLst>
          </p:cNvPr>
          <p:cNvPicPr>
            <a:picLocks noGrp="1" noChangeAspect="1"/>
          </p:cNvPicPr>
          <p:nvPr>
            <p:ph idx="1"/>
          </p:nvPr>
        </p:nvPicPr>
        <p:blipFill rotWithShape="1">
          <a:blip r:embed="rId2"/>
          <a:srcRect l="-1761" t="12714" r="-148" b="-252"/>
          <a:stretch/>
        </p:blipFill>
        <p:spPr>
          <a:xfrm>
            <a:off x="5767007" y="432330"/>
            <a:ext cx="6203439" cy="5987366"/>
          </a:xfrm>
        </p:spPr>
      </p:pic>
      <p:sp>
        <p:nvSpPr>
          <p:cNvPr id="15" name="TextBox 14">
            <a:extLst>
              <a:ext uri="{FF2B5EF4-FFF2-40B4-BE49-F238E27FC236}">
                <a16:creationId xmlns:a16="http://schemas.microsoft.com/office/drawing/2014/main" id="{58A4A66C-1840-404C-B727-EBD30D76300C}"/>
              </a:ext>
            </a:extLst>
          </p:cNvPr>
          <p:cNvSpPr txBox="1"/>
          <p:nvPr/>
        </p:nvSpPr>
        <p:spPr>
          <a:xfrm>
            <a:off x="235745" y="330993"/>
            <a:ext cx="492204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t>Connecting with our feelings</a:t>
            </a:r>
            <a:endParaRPr lang="en-GB" sz="3200" b="1" dirty="0">
              <a:cs typeface="Calibri"/>
            </a:endParaRPr>
          </a:p>
        </p:txBody>
      </p:sp>
      <p:sp>
        <p:nvSpPr>
          <p:cNvPr id="16" name="TextBox 15">
            <a:extLst>
              <a:ext uri="{FF2B5EF4-FFF2-40B4-BE49-F238E27FC236}">
                <a16:creationId xmlns:a16="http://schemas.microsoft.com/office/drawing/2014/main" id="{2A58A3AE-5843-4527-A357-77EB47AC00F7}"/>
              </a:ext>
            </a:extLst>
          </p:cNvPr>
          <p:cNvSpPr txBox="1"/>
          <p:nvPr/>
        </p:nvSpPr>
        <p:spPr>
          <a:xfrm>
            <a:off x="378620" y="1402556"/>
            <a:ext cx="514826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We all feel a range of feelings throughout each day. It's important to acknowledge  and express your feelings in a way that works for you. </a:t>
            </a:r>
          </a:p>
          <a:p>
            <a:r>
              <a:rPr lang="en-GB" sz="2000" dirty="0">
                <a:cs typeface="Calibri"/>
              </a:rPr>
              <a:t>It's important to express your feelings because our feelings communicate how we feel inside to the outside world and help us to get our needs met. </a:t>
            </a:r>
          </a:p>
          <a:p>
            <a:r>
              <a:rPr lang="en-GB" sz="2000" dirty="0">
                <a:cs typeface="Calibri"/>
              </a:rPr>
              <a:t>For example, if you are feeling lonely, it's important you acknowledge this feeling and find a way to express it to someone you trust so that you feel less alone. We can use art, music, writing and words to express how we feel. </a:t>
            </a:r>
          </a:p>
        </p:txBody>
      </p:sp>
    </p:spTree>
    <p:extLst>
      <p:ext uri="{BB962C8B-B14F-4D97-AF65-F5344CB8AC3E}">
        <p14:creationId xmlns:p14="http://schemas.microsoft.com/office/powerpoint/2010/main" val="375050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3E91-3AD5-41CF-B3C8-8AFAF5468EA0}"/>
              </a:ext>
            </a:extLst>
          </p:cNvPr>
          <p:cNvSpPr>
            <a:spLocks noGrp="1"/>
          </p:cNvSpPr>
          <p:nvPr>
            <p:ph type="title"/>
          </p:nvPr>
        </p:nvSpPr>
        <p:spPr>
          <a:xfrm>
            <a:off x="290513" y="365125"/>
            <a:ext cx="4586288" cy="1349375"/>
          </a:xfrm>
        </p:spPr>
        <p:txBody>
          <a:bodyPr>
            <a:normAutofit/>
          </a:bodyPr>
          <a:lstStyle/>
          <a:p>
            <a:r>
              <a:rPr lang="en-GB" sz="3200" b="1" dirty="0">
                <a:latin typeface="Calibri"/>
                <a:cs typeface="Calibri Light"/>
              </a:rPr>
              <a:t>Connecting with others</a:t>
            </a:r>
            <a:endParaRPr lang="en-GB" sz="3200" b="1" dirty="0">
              <a:latin typeface="Calibri"/>
            </a:endParaRPr>
          </a:p>
        </p:txBody>
      </p:sp>
      <p:pic>
        <p:nvPicPr>
          <p:cNvPr id="4" name="Picture 4" descr="Diagram&#10;&#10;Description automatically generated">
            <a:extLst>
              <a:ext uri="{FF2B5EF4-FFF2-40B4-BE49-F238E27FC236}">
                <a16:creationId xmlns:a16="http://schemas.microsoft.com/office/drawing/2014/main" id="{84A738D0-6CFF-4809-A2D2-9AA5362F7DCB}"/>
              </a:ext>
            </a:extLst>
          </p:cNvPr>
          <p:cNvPicPr>
            <a:picLocks noGrp="1" noChangeAspect="1"/>
          </p:cNvPicPr>
          <p:nvPr>
            <p:ph idx="1"/>
          </p:nvPr>
        </p:nvPicPr>
        <p:blipFill>
          <a:blip r:embed="rId2"/>
          <a:stretch>
            <a:fillRect/>
          </a:stretch>
        </p:blipFill>
        <p:spPr>
          <a:xfrm>
            <a:off x="5583252" y="111125"/>
            <a:ext cx="6490465" cy="6637337"/>
          </a:xfrm>
        </p:spPr>
      </p:pic>
      <p:sp>
        <p:nvSpPr>
          <p:cNvPr id="5" name="TextBox 4">
            <a:extLst>
              <a:ext uri="{FF2B5EF4-FFF2-40B4-BE49-F238E27FC236}">
                <a16:creationId xmlns:a16="http://schemas.microsoft.com/office/drawing/2014/main" id="{FDEB5158-2A3B-49BC-B7D1-4D51414CF236}"/>
              </a:ext>
            </a:extLst>
          </p:cNvPr>
          <p:cNvSpPr txBox="1"/>
          <p:nvPr/>
        </p:nvSpPr>
        <p:spPr>
          <a:xfrm>
            <a:off x="295275" y="1569243"/>
            <a:ext cx="496966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When we can acknowledge and express our feelings it helps us to connect with others.  If I can connect with my own feelings of happiness and sadness, it helps me to imagine how others may be feeling too. </a:t>
            </a:r>
            <a:endParaRPr lang="en-US" sz="2000">
              <a:cs typeface="Calibri"/>
            </a:endParaRPr>
          </a:p>
          <a:p>
            <a:endParaRPr lang="en-GB" sz="2000" dirty="0">
              <a:cs typeface="Calibri"/>
            </a:endParaRPr>
          </a:p>
          <a:p>
            <a:r>
              <a:rPr lang="en-GB" sz="2000" dirty="0">
                <a:cs typeface="Calibri"/>
              </a:rPr>
              <a:t>It is more important than ever to reach out to others for support and comfort during the pandemic. We all need more than one person to share our feelings with. If you need someone to talk to, see our signposts on the next slide. </a:t>
            </a:r>
          </a:p>
        </p:txBody>
      </p:sp>
    </p:spTree>
    <p:extLst>
      <p:ext uri="{BB962C8B-B14F-4D97-AF65-F5344CB8AC3E}">
        <p14:creationId xmlns:p14="http://schemas.microsoft.com/office/powerpoint/2010/main" val="8988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0A953-79F6-49CC-8D60-115F87E92B78}"/>
              </a:ext>
            </a:extLst>
          </p:cNvPr>
          <p:cNvSpPr>
            <a:spLocks noGrp="1"/>
          </p:cNvSpPr>
          <p:nvPr>
            <p:ph idx="1"/>
          </p:nvPr>
        </p:nvSpPr>
        <p:spPr/>
        <p:txBody>
          <a:bodyPr vert="horz" lIns="91440" tIns="45720" rIns="91440" bIns="45720" rtlCol="0" anchor="t">
            <a:normAutofit/>
          </a:bodyPr>
          <a:lstStyle/>
          <a:p>
            <a:endParaRPr lang="en-GB" dirty="0">
              <a:ea typeface="+mn-lt"/>
              <a:cs typeface="+mn-lt"/>
            </a:endParaRPr>
          </a:p>
          <a:p>
            <a:pPr marL="0" indent="0">
              <a:buNone/>
            </a:pPr>
            <a:endParaRPr lang="en-GB" dirty="0">
              <a:ea typeface="+mn-lt"/>
              <a:cs typeface="+mn-lt"/>
            </a:endParaRPr>
          </a:p>
        </p:txBody>
      </p:sp>
      <p:pic>
        <p:nvPicPr>
          <p:cNvPr id="4" name="Picture 4" descr="Chart, pie chart&#10;&#10;Description automatically generated">
            <a:extLst>
              <a:ext uri="{FF2B5EF4-FFF2-40B4-BE49-F238E27FC236}">
                <a16:creationId xmlns:a16="http://schemas.microsoft.com/office/drawing/2014/main" id="{EE3363F8-C050-4E3C-BA5B-C3447FC4FA33}"/>
              </a:ext>
            </a:extLst>
          </p:cNvPr>
          <p:cNvPicPr>
            <a:picLocks noChangeAspect="1"/>
          </p:cNvPicPr>
          <p:nvPr/>
        </p:nvPicPr>
        <p:blipFill>
          <a:blip r:embed="rId2"/>
          <a:stretch>
            <a:fillRect/>
          </a:stretch>
        </p:blipFill>
        <p:spPr>
          <a:xfrm>
            <a:off x="1069182" y="960395"/>
            <a:ext cx="9315449" cy="5639681"/>
          </a:xfrm>
          <a:prstGeom prst="rect">
            <a:avLst/>
          </a:prstGeom>
        </p:spPr>
      </p:pic>
      <p:sp>
        <p:nvSpPr>
          <p:cNvPr id="6" name="Title 5">
            <a:extLst>
              <a:ext uri="{FF2B5EF4-FFF2-40B4-BE49-F238E27FC236}">
                <a16:creationId xmlns:a16="http://schemas.microsoft.com/office/drawing/2014/main" id="{087B7761-2675-4401-8722-C0379E456981}"/>
              </a:ext>
            </a:extLst>
          </p:cNvPr>
          <p:cNvSpPr>
            <a:spLocks noGrp="1"/>
          </p:cNvSpPr>
          <p:nvPr>
            <p:ph type="title"/>
          </p:nvPr>
        </p:nvSpPr>
        <p:spPr/>
        <p:txBody>
          <a:bodyPr>
            <a:normAutofit/>
          </a:bodyPr>
          <a:lstStyle/>
          <a:p>
            <a:r>
              <a:rPr lang="en-GB" sz="3200" b="1" dirty="0">
                <a:cs typeface="Calibri Light"/>
              </a:rPr>
              <a:t>Signposts:</a:t>
            </a:r>
            <a:endParaRPr lang="en-GB" sz="3200" b="1" dirty="0"/>
          </a:p>
        </p:txBody>
      </p:sp>
    </p:spTree>
    <p:extLst>
      <p:ext uri="{BB962C8B-B14F-4D97-AF65-F5344CB8AC3E}">
        <p14:creationId xmlns:p14="http://schemas.microsoft.com/office/powerpoint/2010/main" val="1660216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222</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Connecting with others</vt:lpstr>
      <vt:lpstr>Signposts: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Brister</dc:creator>
  <cp:lastModifiedBy>Greg Brister</cp:lastModifiedBy>
  <cp:revision>182</cp:revision>
  <dcterms:created xsi:type="dcterms:W3CDTF">2021-01-20T10:03:27Z</dcterms:created>
  <dcterms:modified xsi:type="dcterms:W3CDTF">2021-01-28T11:09:38Z</dcterms:modified>
</cp:coreProperties>
</file>