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1" r:id="rId5"/>
  </p:sldMasterIdLst>
  <p:notesMasterIdLst>
    <p:notesMasterId r:id="rId11"/>
  </p:notesMasterIdLst>
  <p:sldIdLst>
    <p:sldId id="297" r:id="rId6"/>
    <p:sldId id="265" r:id="rId7"/>
    <p:sldId id="266"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4BDD8-02B8-44B8-99B0-80C6B32AED22}" v="7" dt="2023-01-24T15:09:45.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5BE06E8A-6AC7-49F1-ADF1-B216C0DE9EBF}"/>
    <pc:docChg chg="modSld">
      <pc:chgData name="Katie Waring" userId="2126b967-b611-4116-9c18-3af4a52ea89e" providerId="ADAL" clId="{5BE06E8A-6AC7-49F1-ADF1-B216C0DE9EBF}" dt="2023-01-24T15:14:08.193" v="2" actId="14100"/>
      <pc:docMkLst>
        <pc:docMk/>
      </pc:docMkLst>
      <pc:sldChg chg="modSp mod">
        <pc:chgData name="Katie Waring" userId="2126b967-b611-4116-9c18-3af4a52ea89e" providerId="ADAL" clId="{5BE06E8A-6AC7-49F1-ADF1-B216C0DE9EBF}" dt="2023-01-24T15:14:08.193" v="2" actId="14100"/>
        <pc:sldMkLst>
          <pc:docMk/>
          <pc:sldMk cId="4073436946" sldId="297"/>
        </pc:sldMkLst>
        <pc:spChg chg="mod">
          <ac:chgData name="Katie Waring" userId="2126b967-b611-4116-9c18-3af4a52ea89e" providerId="ADAL" clId="{5BE06E8A-6AC7-49F1-ADF1-B216C0DE9EBF}" dt="2023-01-24T15:14:08.193" v="2" actId="14100"/>
          <ac:spMkLst>
            <pc:docMk/>
            <pc:sldMk cId="4073436946" sldId="297"/>
            <ac:spMk id="6" creationId="{2A1AFC2A-C75A-248D-88C8-49FE153CEE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FD9AF-E8F1-417F-B46E-918477B29EE8}" type="datetimeFigureOut">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FED7D-48CD-4171-9392-F24EA3BC1649}" type="slidenum">
              <a:t>‹#›</a:t>
            </a:fld>
            <a:endParaRPr lang="en-US"/>
          </a:p>
        </p:txBody>
      </p:sp>
    </p:spTree>
    <p:extLst>
      <p:ext uri="{BB962C8B-B14F-4D97-AF65-F5344CB8AC3E}">
        <p14:creationId xmlns:p14="http://schemas.microsoft.com/office/powerpoint/2010/main" val="396783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968A-D504-6207-9CBB-51037D3E7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198542-ABBC-1193-6916-CB5113EF5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3699C8-BB1F-8500-D526-CE09CF7935F4}"/>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7552D736-DFC2-4E7D-31F0-CF6279833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795DC8-C2C0-E3F8-D650-2271039A59CF}"/>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397285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1692-50B2-1700-A481-3BF67C5BD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8FD14-B760-5F40-C9C5-6F384B06E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5E6A5-BF50-6B03-681C-A57173549F7E}"/>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BF0045EC-66F5-A9A2-DF96-5C64577E2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9507A-3BEB-19A1-FCCE-835B48857610}"/>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279768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CF1F-70FF-EBBC-99CC-9AB6679A0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9EED66-67FD-0795-E2BD-C2E2ADE7E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C3A2B-718C-D33A-D71B-C5AD203A78F4}"/>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EEBC10A8-5680-3870-484E-0FA0D6F86A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F74C9-1CD1-7A6D-8AFE-9AD1EAB09EF5}"/>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3133478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D86C-2D68-B0C7-6A8C-5D494ECD7C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0FC1D-B3B9-FA6C-8578-5058B91F2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3EA201-D184-7CA5-87F5-96C8483CF5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8939CB-5C77-1935-A97F-90A7EAE6E560}"/>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6" name="Footer Placeholder 5">
            <a:extLst>
              <a:ext uri="{FF2B5EF4-FFF2-40B4-BE49-F238E27FC236}">
                <a16:creationId xmlns:a16="http://schemas.microsoft.com/office/drawing/2014/main" id="{117DCB74-C44E-1D27-C6D3-234F09DA8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4A1B25-9BD5-1464-C699-D715EDCF2A81}"/>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157978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FCC3-6ECE-F127-E476-E57450D6A3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44D63-0EF1-195D-967E-E1E91ABA8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B7C41-8BE8-030F-9981-3F568B8488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166D1-C5C3-7B98-D1A5-3FA267EA8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91A356-A1C2-AF0B-78E9-56F28F315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EF98CE-AD91-67C4-8EAA-4EA26BDDB379}"/>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8" name="Footer Placeholder 7">
            <a:extLst>
              <a:ext uri="{FF2B5EF4-FFF2-40B4-BE49-F238E27FC236}">
                <a16:creationId xmlns:a16="http://schemas.microsoft.com/office/drawing/2014/main" id="{EF537C2A-6215-2CD7-FF84-1C9D213D09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CE2C08-732C-9B92-73CE-5BBE1F4F3B9B}"/>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353800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69D6-4B68-4BD2-1457-FFD0C89DAB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FB7132-8F70-ECDE-2D9C-B40C6B29A46F}"/>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4" name="Footer Placeholder 3">
            <a:extLst>
              <a:ext uri="{FF2B5EF4-FFF2-40B4-BE49-F238E27FC236}">
                <a16:creationId xmlns:a16="http://schemas.microsoft.com/office/drawing/2014/main" id="{5E0B6A60-109A-60C9-DC23-70044CC35B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07F9BD-A358-97BA-B51D-74C8F7952CC2}"/>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149322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4DC95-7C17-E4C7-F647-CC32F00FD531}"/>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3" name="Footer Placeholder 2">
            <a:extLst>
              <a:ext uri="{FF2B5EF4-FFF2-40B4-BE49-F238E27FC236}">
                <a16:creationId xmlns:a16="http://schemas.microsoft.com/office/drawing/2014/main" id="{349D711A-8016-D31A-859F-F106570473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783D7F-BBD3-6AB6-CCFE-64E17ACE033F}"/>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308497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6558-1D18-BE3D-6A52-BC84DB9CC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0016E3-175C-19D6-9B4E-1D6EDE88B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73E35C-6553-6C03-0A80-3C9DBDDEE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84334-A75A-B13F-AACD-B8F884F9B31B}"/>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6" name="Footer Placeholder 5">
            <a:extLst>
              <a:ext uri="{FF2B5EF4-FFF2-40B4-BE49-F238E27FC236}">
                <a16:creationId xmlns:a16="http://schemas.microsoft.com/office/drawing/2014/main" id="{A39A7317-C51A-5E05-1C3A-CEE83FA944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B3CF7D-136C-132F-C087-D6ECFF7B81DE}"/>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174038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DCF5-A7A4-90D3-DC3D-06656905F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118223-C79B-DED1-B3D6-F26BA667C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2841B7-C930-1438-B98B-6D8D625EC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DCC13-CDB6-8E67-9625-5C36687606F5}"/>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6" name="Footer Placeholder 5">
            <a:extLst>
              <a:ext uri="{FF2B5EF4-FFF2-40B4-BE49-F238E27FC236}">
                <a16:creationId xmlns:a16="http://schemas.microsoft.com/office/drawing/2014/main" id="{79989F01-62E4-6BCD-7383-A0F6C97A79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A8D0E-89DE-8ACE-0977-46580CF855EC}"/>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2696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A062-043E-61E1-61E2-322D0FAD4C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123700-8A97-83AF-7E73-ADAB8AEC0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08C33E-763C-8D3D-B900-7B7DF44D67C0}"/>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C2CD3B06-0445-165E-250D-3358AD7F8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5B838-7669-33CE-5B6F-1746832B0C83}"/>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413734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808BF-F5DC-FFA0-1909-44E8CFD8B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6C4694-2377-E8A8-B513-FDCCE9304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16810-D158-BF48-20F6-96B23E332330}"/>
              </a:ext>
            </a:extLst>
          </p:cNvPr>
          <p:cNvSpPr>
            <a:spLocks noGrp="1"/>
          </p:cNvSpPr>
          <p:nvPr>
            <p:ph type="dt" sz="half" idx="10"/>
          </p:nvPr>
        </p:nvSpPr>
        <p:spPr/>
        <p:txBody>
          <a:body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2DE990CC-3D82-3810-4B91-477BC41EE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58024-6FD8-8B11-FA0F-43D35092A95E}"/>
              </a:ext>
            </a:extLst>
          </p:cNvPr>
          <p:cNvSpPr>
            <a:spLocks noGrp="1"/>
          </p:cNvSpPr>
          <p:nvPr>
            <p:ph type="sldNum" sz="quarter" idx="12"/>
          </p:nvPr>
        </p:nvSpPr>
        <p:spPr/>
        <p:txBody>
          <a:bodyPr/>
          <a:lstStyle/>
          <a:p>
            <a:fld id="{949BEA71-CFDD-4892-A0BB-9B4A5E97EB47}" type="slidenum">
              <a:rPr lang="en-GB" smtClean="0"/>
              <a:t>‹#›</a:t>
            </a:fld>
            <a:endParaRPr lang="en-GB"/>
          </a:p>
        </p:txBody>
      </p:sp>
    </p:spTree>
    <p:extLst>
      <p:ext uri="{BB962C8B-B14F-4D97-AF65-F5344CB8AC3E}">
        <p14:creationId xmlns:p14="http://schemas.microsoft.com/office/powerpoint/2010/main" val="353895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6B8A1-076B-CE77-BAD3-163CBC8F9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0F3B23-C6A9-20B7-38FA-343D7E361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E890-B2F4-D2AC-45DD-201C1657E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B3933-4BDD-459F-B386-5B2F1EE1AA66}" type="datetimeFigureOut">
              <a:rPr lang="en-GB" smtClean="0"/>
              <a:t>24/01/2023</a:t>
            </a:fld>
            <a:endParaRPr lang="en-GB"/>
          </a:p>
        </p:txBody>
      </p:sp>
      <p:sp>
        <p:nvSpPr>
          <p:cNvPr id="5" name="Footer Placeholder 4">
            <a:extLst>
              <a:ext uri="{FF2B5EF4-FFF2-40B4-BE49-F238E27FC236}">
                <a16:creationId xmlns:a16="http://schemas.microsoft.com/office/drawing/2014/main" id="{097B0BED-635A-C90D-9F3F-EC516B2C9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208092-591B-F224-0122-E390ACA5E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BEA71-CFDD-4892-A0BB-9B4A5E97EB47}" type="slidenum">
              <a:rPr lang="en-GB" smtClean="0"/>
              <a:t>‹#›</a:t>
            </a:fld>
            <a:endParaRPr lang="en-GB"/>
          </a:p>
        </p:txBody>
      </p:sp>
    </p:spTree>
    <p:extLst>
      <p:ext uri="{BB962C8B-B14F-4D97-AF65-F5344CB8AC3E}">
        <p14:creationId xmlns:p14="http://schemas.microsoft.com/office/powerpoint/2010/main" val="146851282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ideo" Target="https://www.youtube.com/embed/roZvaHhXLlc?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roZvaHhXLl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Knowing%20me,%20Knowing%20you!&#8203;"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a:extLst>
              <a:ext uri="{28A0092B-C50C-407E-A947-70E740481C1C}">
                <a14:useLocalDpi xmlns:a14="http://schemas.microsoft.com/office/drawing/2010/main" val="0"/>
              </a:ext>
            </a:extLst>
          </a:blip>
          <a:srcRect l="23706" r="17747"/>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5444" y="1693649"/>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2023</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A7BA4BAB-3388-F3E5-D632-4F2599606D8F}"/>
              </a:ext>
            </a:extLst>
          </p:cNvPr>
          <p:cNvSpPr txBox="1"/>
          <p:nvPr/>
        </p:nvSpPr>
        <p:spPr>
          <a:xfrm>
            <a:off x="0" y="2735821"/>
            <a:ext cx="12192000"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Ways to Connect</a:t>
            </a:r>
          </a:p>
        </p:txBody>
      </p:sp>
      <p:sp>
        <p:nvSpPr>
          <p:cNvPr id="5" name="Rectangle 4">
            <a:extLst>
              <a:ext uri="{FF2B5EF4-FFF2-40B4-BE49-F238E27FC236}">
                <a16:creationId xmlns:a16="http://schemas.microsoft.com/office/drawing/2014/main" id="{BE1BB10C-7736-E220-575D-5FDF4549BC04}"/>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A1AFC2A-C75A-248D-88C8-49FE153CEEA4}"/>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Connection Activities for Staff</a:t>
            </a:r>
          </a:p>
        </p:txBody>
      </p:sp>
    </p:spTree>
    <p:extLst>
      <p:ext uri="{BB962C8B-B14F-4D97-AF65-F5344CB8AC3E}">
        <p14:creationId xmlns:p14="http://schemas.microsoft.com/office/powerpoint/2010/main" val="407343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3836" y="305844"/>
            <a:ext cx="6757299" cy="627710"/>
          </a:xfrm>
          <a:noFill/>
        </p:spPr>
        <p:txBody>
          <a:bodyPr>
            <a:normAutofit/>
          </a:bodyPr>
          <a:lstStyle/>
          <a:p>
            <a:pPr algn="l"/>
            <a:r>
              <a:rPr lang="en-US" sz="2800" b="1" dirty="0">
                <a:solidFill>
                  <a:schemeClr val="bg1"/>
                </a:solidFill>
                <a:latin typeface="BPreplay" panose="02000503000000020004" pitchFamily="50" charset="0"/>
                <a:cs typeface="Calibri Light"/>
              </a:rPr>
              <a:t>Monday: Connecting with ourselves</a:t>
            </a:r>
          </a:p>
        </p:txBody>
      </p:sp>
      <p:pic>
        <p:nvPicPr>
          <p:cNvPr id="11" name="Online Media 5" title="The key role trust plays in learning | UK Trauma Council">
            <a:hlinkClick r:id="" action="ppaction://media"/>
            <a:extLst>
              <a:ext uri="{FF2B5EF4-FFF2-40B4-BE49-F238E27FC236}">
                <a16:creationId xmlns:a16="http://schemas.microsoft.com/office/drawing/2014/main" id="{1FF49F66-7AAA-5C02-D71E-643E16D80187}"/>
              </a:ext>
            </a:extLst>
          </p:cNvPr>
          <p:cNvPicPr>
            <a:picLocks noRot="1" noChangeAspect="1"/>
          </p:cNvPicPr>
          <p:nvPr>
            <a:videoFile r:link="rId1"/>
          </p:nvPr>
        </p:nvPicPr>
        <p:blipFill>
          <a:blip r:embed="rId3"/>
          <a:stretch>
            <a:fillRect/>
          </a:stretch>
        </p:blipFill>
        <p:spPr>
          <a:xfrm>
            <a:off x="409575" y="1649985"/>
            <a:ext cx="7073230" cy="3996375"/>
          </a:xfrm>
          <a:prstGeom prst="rect">
            <a:avLst/>
          </a:prstGeom>
        </p:spPr>
      </p:pic>
      <p:sp>
        <p:nvSpPr>
          <p:cNvPr id="13" name="TextBox 12">
            <a:extLst>
              <a:ext uri="{FF2B5EF4-FFF2-40B4-BE49-F238E27FC236}">
                <a16:creationId xmlns:a16="http://schemas.microsoft.com/office/drawing/2014/main" id="{5F3DD9D7-15D8-5F0B-5AA5-029043DE9331}"/>
              </a:ext>
            </a:extLst>
          </p:cNvPr>
          <p:cNvSpPr txBox="1"/>
          <p:nvPr/>
        </p:nvSpPr>
        <p:spPr>
          <a:xfrm>
            <a:off x="409575" y="5905825"/>
            <a:ext cx="5739882"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Link for video:</a:t>
            </a:r>
          </a:p>
          <a:p>
            <a:r>
              <a:rPr lang="en-GB" dirty="0">
                <a:latin typeface="Arial" panose="020B0604020202020204" pitchFamily="34" charset="0"/>
                <a:cs typeface="Arial" panose="020B0604020202020204" pitchFamily="34" charset="0"/>
                <a:hlinkClick r:id="rId4"/>
              </a:rPr>
              <a:t>https://www.youtube.com/watch?v=roZvaHhXLlc</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823C13E-8948-C757-0589-8A13332FDD67}"/>
              </a:ext>
            </a:extLst>
          </p:cNvPr>
          <p:cNvSpPr txBox="1"/>
          <p:nvPr/>
        </p:nvSpPr>
        <p:spPr>
          <a:xfrm>
            <a:off x="7667625" y="1649985"/>
            <a:ext cx="4238625"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Watch this video and consider the following as a staff team:</a:t>
            </a:r>
          </a:p>
          <a:p>
            <a:endParaRPr lang="en-GB" sz="20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rPr>
              <a:t>What are some ways that you build a sense of safety, consistency and trust in your classroom environment? And in your interactions with pupils?</a:t>
            </a:r>
          </a:p>
          <a:p>
            <a:pPr marL="285750" indent="-28575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rPr>
              <a:t>Pick an idea shared by a colleague to try in class this week. Feed back to each other on how it went.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D9A64C88-6967-C0DD-D828-E705F007D67F}"/>
              </a:ext>
            </a:extLst>
          </p:cNvPr>
          <p:cNvPicPr>
            <a:picLocks noChangeAspect="1"/>
          </p:cNvPicPr>
          <p:nvPr/>
        </p:nvPicPr>
        <p:blipFill rotWithShape="1">
          <a:blip r:embed="rId5"/>
          <a:srcRect l="15934"/>
          <a:stretch/>
        </p:blipFill>
        <p:spPr>
          <a:xfrm>
            <a:off x="80865" y="82815"/>
            <a:ext cx="12030270" cy="1128825"/>
          </a:xfrm>
          <a:prstGeom prst="rect">
            <a:avLst/>
          </a:prstGeom>
        </p:spPr>
      </p:pic>
      <p:pic>
        <p:nvPicPr>
          <p:cNvPr id="3" name="Picture 2" descr="Circle&#10;&#10;Description automatically generated with medium confidence">
            <a:extLst>
              <a:ext uri="{FF2B5EF4-FFF2-40B4-BE49-F238E27FC236}">
                <a16:creationId xmlns:a16="http://schemas.microsoft.com/office/drawing/2014/main" id="{7AA690A9-080C-1B0E-244E-5F3043FD3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0862" y="82080"/>
            <a:ext cx="1381587" cy="11522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3836" y="305844"/>
            <a:ext cx="6757299" cy="627710"/>
          </a:xfrm>
          <a:noFill/>
        </p:spPr>
        <p:txBody>
          <a:bodyPr>
            <a:normAutofit/>
          </a:bodyPr>
          <a:lstStyle/>
          <a:p>
            <a:pPr algn="l"/>
            <a:r>
              <a:rPr lang="en-US" sz="2800" b="1" dirty="0">
                <a:solidFill>
                  <a:schemeClr val="bg1"/>
                </a:solidFill>
                <a:latin typeface="BPreplay" panose="02000503000000020004" pitchFamily="50" charset="0"/>
                <a:cs typeface="Calibri Light"/>
              </a:rPr>
              <a:t>Monday: Connecting with ourselves</a:t>
            </a:r>
          </a:p>
        </p:txBody>
      </p:sp>
      <p:sp>
        <p:nvSpPr>
          <p:cNvPr id="14" name="TextBox 13">
            <a:extLst>
              <a:ext uri="{FF2B5EF4-FFF2-40B4-BE49-F238E27FC236}">
                <a16:creationId xmlns:a16="http://schemas.microsoft.com/office/drawing/2014/main" id="{1823C13E-8948-C757-0589-8A13332FDD67}"/>
              </a:ext>
            </a:extLst>
          </p:cNvPr>
          <p:cNvSpPr txBox="1"/>
          <p:nvPr/>
        </p:nvSpPr>
        <p:spPr>
          <a:xfrm>
            <a:off x="3265134" y="1460242"/>
            <a:ext cx="8393466" cy="501675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Knowing me, Knowing you!​</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Spend time with the children/young people in your class getting to know more about them. Find out an interesting fact about them that you didn't know previously, that has nothing to do with their learning. ​</a:t>
            </a:r>
          </a:p>
          <a:p>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*This isn't a collective what's your favourite colour activity. It should happen in conversation. </a:t>
            </a:r>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The ‘2 x 10’ Strategy</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 on students whose behaviour suggests they may have underlying mental health needs. For two minutes each day, 10 days in a row, have a conversation with the student about an interest they have.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Ideas from the Anna Freud Centre Classroom Wellbeing Toolkit:</a:t>
            </a:r>
          </a:p>
          <a:p>
            <a:r>
              <a:rPr lang="en-GB" sz="2000" dirty="0">
                <a:latin typeface="Arial" panose="020B0604020202020204" pitchFamily="34" charset="0"/>
                <a:cs typeface="Arial" panose="020B0604020202020204" pitchFamily="34" charset="0"/>
                <a:hlinkClick r:id="rId2" action="ppaction://hlinkfile"/>
              </a:rPr>
              <a:t>https://www.annafreud.org/media/17009/classroom-wellbeing-toolkit.pdf</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4" name="Picture 3" descr="Background pattern&#10;&#10;Description automatically generated">
            <a:extLst>
              <a:ext uri="{FF2B5EF4-FFF2-40B4-BE49-F238E27FC236}">
                <a16:creationId xmlns:a16="http://schemas.microsoft.com/office/drawing/2014/main" id="{4C0E898D-A188-9C4A-2996-30BE55824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985"/>
          <a:stretch/>
        </p:blipFill>
        <p:spPr>
          <a:xfrm>
            <a:off x="256482" y="1475441"/>
            <a:ext cx="2781993" cy="2371725"/>
          </a:xfrm>
          <a:prstGeom prst="rect">
            <a:avLst/>
          </a:prstGeom>
        </p:spPr>
      </p:pic>
      <p:pic>
        <p:nvPicPr>
          <p:cNvPr id="7" name="Picture 6" descr="Shape&#10;&#10;Description automatically generated">
            <a:extLst>
              <a:ext uri="{FF2B5EF4-FFF2-40B4-BE49-F238E27FC236}">
                <a16:creationId xmlns:a16="http://schemas.microsoft.com/office/drawing/2014/main" id="{12859FED-0584-A598-E3A8-3BB6931DEE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725"/>
          <a:stretch/>
        </p:blipFill>
        <p:spPr>
          <a:xfrm>
            <a:off x="256482" y="4003238"/>
            <a:ext cx="2781993" cy="2363850"/>
          </a:xfrm>
          <a:prstGeom prst="rect">
            <a:avLst/>
          </a:prstGeom>
        </p:spPr>
      </p:pic>
      <p:pic>
        <p:nvPicPr>
          <p:cNvPr id="17" name="Picture 16">
            <a:extLst>
              <a:ext uri="{FF2B5EF4-FFF2-40B4-BE49-F238E27FC236}">
                <a16:creationId xmlns:a16="http://schemas.microsoft.com/office/drawing/2014/main" id="{E930C040-013B-FE56-060B-6830E8F8903D}"/>
              </a:ext>
            </a:extLst>
          </p:cNvPr>
          <p:cNvPicPr>
            <a:picLocks noChangeAspect="1"/>
          </p:cNvPicPr>
          <p:nvPr/>
        </p:nvPicPr>
        <p:blipFill rotWithShape="1">
          <a:blip r:embed="rId5"/>
          <a:srcRect r="18205"/>
          <a:stretch/>
        </p:blipFill>
        <p:spPr>
          <a:xfrm>
            <a:off x="80865" y="94789"/>
            <a:ext cx="12030270" cy="1131377"/>
          </a:xfrm>
          <a:prstGeom prst="rect">
            <a:avLst/>
          </a:prstGeom>
        </p:spPr>
      </p:pic>
      <p:pic>
        <p:nvPicPr>
          <p:cNvPr id="3" name="Picture 2" descr="Circle&#10;&#10;Description automatically generated with medium confidence">
            <a:extLst>
              <a:ext uri="{FF2B5EF4-FFF2-40B4-BE49-F238E27FC236}">
                <a16:creationId xmlns:a16="http://schemas.microsoft.com/office/drawing/2014/main" id="{EE08AB65-2237-6106-7E60-F35340A462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0862" y="91411"/>
            <a:ext cx="1381587" cy="11522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6843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3836" y="305844"/>
            <a:ext cx="6757299" cy="627710"/>
          </a:xfrm>
          <a:noFill/>
        </p:spPr>
        <p:txBody>
          <a:bodyPr>
            <a:normAutofit/>
          </a:bodyPr>
          <a:lstStyle/>
          <a:p>
            <a:pPr algn="l"/>
            <a:r>
              <a:rPr lang="en-US" sz="2800" b="1" dirty="0">
                <a:solidFill>
                  <a:schemeClr val="bg1"/>
                </a:solidFill>
                <a:latin typeface="BPreplay" panose="02000503000000020004" pitchFamily="50" charset="0"/>
                <a:cs typeface="Calibri Light"/>
              </a:rPr>
              <a:t>Monday: Connecting with ourselves</a:t>
            </a:r>
          </a:p>
        </p:txBody>
      </p:sp>
      <p:sp>
        <p:nvSpPr>
          <p:cNvPr id="14" name="TextBox 13">
            <a:extLst>
              <a:ext uri="{FF2B5EF4-FFF2-40B4-BE49-F238E27FC236}">
                <a16:creationId xmlns:a16="http://schemas.microsoft.com/office/drawing/2014/main" id="{1823C13E-8948-C757-0589-8A13332FDD67}"/>
              </a:ext>
            </a:extLst>
          </p:cNvPr>
          <p:cNvSpPr txBox="1"/>
          <p:nvPr/>
        </p:nvSpPr>
        <p:spPr>
          <a:xfrm>
            <a:off x="5972175" y="1600397"/>
            <a:ext cx="5934075"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Pass out notecards or scrap paper, then ask each member of staff to write down something about themselves they think no one in the room knows. Be sure they put their name on the card.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Then, deposit all the cards in a bag. Mix them up, draw one, and read the fact aloud. Let the group try to reason out who they think matches the card. You can do all the cards at once or save the bag and draw a few at each staff meeting throughout the year.</a:t>
            </a:r>
          </a:p>
          <a:p>
            <a:pPr marL="285750" indent="-28575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p:txBody>
      </p:sp>
      <p:pic>
        <p:nvPicPr>
          <p:cNvPr id="5" name="Picture 4" descr="Nicholas's Guessing Game - Gamesbrief - Gamesbrief">
            <a:extLst>
              <a:ext uri="{FF2B5EF4-FFF2-40B4-BE49-F238E27FC236}">
                <a16:creationId xmlns:a16="http://schemas.microsoft.com/office/drawing/2014/main" id="{48780550-26EB-8202-F90D-3A04EA850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81247"/>
            <a:ext cx="5392416" cy="40955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6C64369-1D5E-711D-AEAD-8B5266352033}"/>
              </a:ext>
            </a:extLst>
          </p:cNvPr>
          <p:cNvPicPr>
            <a:picLocks noChangeAspect="1"/>
          </p:cNvPicPr>
          <p:nvPr/>
        </p:nvPicPr>
        <p:blipFill rotWithShape="1">
          <a:blip r:embed="rId3"/>
          <a:srcRect r="17516"/>
          <a:stretch/>
        </p:blipFill>
        <p:spPr>
          <a:xfrm>
            <a:off x="80865" y="104742"/>
            <a:ext cx="12126591" cy="1130899"/>
          </a:xfrm>
          <a:prstGeom prst="rect">
            <a:avLst/>
          </a:prstGeom>
        </p:spPr>
      </p:pic>
      <p:pic>
        <p:nvPicPr>
          <p:cNvPr id="3" name="Picture 2" descr="Circle&#10;&#10;Description automatically generated with medium confidence">
            <a:extLst>
              <a:ext uri="{FF2B5EF4-FFF2-40B4-BE49-F238E27FC236}">
                <a16:creationId xmlns:a16="http://schemas.microsoft.com/office/drawing/2014/main" id="{2F6B0880-D2E7-E2FF-3D55-FBA508FE75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0862" y="91411"/>
            <a:ext cx="1381587" cy="11522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0350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3836" y="305844"/>
            <a:ext cx="6757299" cy="627710"/>
          </a:xfrm>
          <a:noFill/>
        </p:spPr>
        <p:txBody>
          <a:bodyPr>
            <a:normAutofit/>
          </a:bodyPr>
          <a:lstStyle/>
          <a:p>
            <a:pPr algn="l"/>
            <a:r>
              <a:rPr lang="en-US" sz="2800" b="1" dirty="0">
                <a:solidFill>
                  <a:schemeClr val="bg1"/>
                </a:solidFill>
                <a:latin typeface="BPreplay" panose="02000503000000020004" pitchFamily="50" charset="0"/>
                <a:cs typeface="Calibri Light"/>
              </a:rPr>
              <a:t>Monday: Connecting with ourselves</a:t>
            </a:r>
          </a:p>
        </p:txBody>
      </p:sp>
      <p:sp>
        <p:nvSpPr>
          <p:cNvPr id="14" name="TextBox 13">
            <a:extLst>
              <a:ext uri="{FF2B5EF4-FFF2-40B4-BE49-F238E27FC236}">
                <a16:creationId xmlns:a16="http://schemas.microsoft.com/office/drawing/2014/main" id="{1823C13E-8948-C757-0589-8A13332FDD67}"/>
              </a:ext>
            </a:extLst>
          </p:cNvPr>
          <p:cNvSpPr txBox="1"/>
          <p:nvPr/>
        </p:nvSpPr>
        <p:spPr>
          <a:xfrm>
            <a:off x="6172200" y="1445051"/>
            <a:ext cx="5765800" cy="4708981"/>
          </a:xfrm>
          <a:prstGeom prst="rect">
            <a:avLst/>
          </a:prstGeom>
          <a:noFill/>
        </p:spPr>
        <p:txBody>
          <a:bodyPr wrap="square" rtlCol="0">
            <a:spAutoFit/>
          </a:bodyPr>
          <a:lstStyle/>
          <a:p>
            <a:pPr algn="l" fontAlgn="base"/>
            <a:r>
              <a:rPr lang="en-GB" sz="2000" b="0" i="0" dirty="0">
                <a:effectLst/>
                <a:latin typeface="Arial" panose="020B0604020202020204" pitchFamily="34" charset="0"/>
                <a:cs typeface="Arial" panose="020B0604020202020204" pitchFamily="34" charset="0"/>
              </a:rPr>
              <a:t>Give each member of staff five slips of paper and a pen. On each slip, have them write one word that they think describes the school culture. </a:t>
            </a:r>
          </a:p>
          <a:p>
            <a:pPr algn="l" fontAlgn="base"/>
            <a:endParaRPr lang="en-GB" sz="2000" dirty="0">
              <a:latin typeface="Arial" panose="020B0604020202020204" pitchFamily="34" charset="0"/>
              <a:cs typeface="Arial" panose="020B0604020202020204" pitchFamily="34" charset="0"/>
            </a:endParaRPr>
          </a:p>
          <a:p>
            <a:pPr algn="l" fontAlgn="base"/>
            <a:r>
              <a:rPr lang="en-GB" sz="2000" b="0" i="0" dirty="0">
                <a:effectLst/>
                <a:latin typeface="Arial" panose="020B0604020202020204" pitchFamily="34" charset="0"/>
                <a:cs typeface="Arial" panose="020B0604020202020204" pitchFamily="34" charset="0"/>
              </a:rPr>
              <a:t>Put people together in pairs to discuss their words. After five minutes, each pair narrows their ten cards down to the five they both like best. </a:t>
            </a:r>
          </a:p>
          <a:p>
            <a:pPr algn="l" fontAlgn="base"/>
            <a:endParaRPr lang="en-GB" sz="2000" dirty="0">
              <a:latin typeface="Arial" panose="020B0604020202020204" pitchFamily="34" charset="0"/>
              <a:cs typeface="Arial" panose="020B0604020202020204" pitchFamily="34" charset="0"/>
            </a:endParaRPr>
          </a:p>
          <a:p>
            <a:pPr algn="l" fontAlgn="base"/>
            <a:r>
              <a:rPr lang="en-GB" sz="2000" b="0" i="0" dirty="0">
                <a:effectLst/>
                <a:latin typeface="Arial" panose="020B0604020202020204" pitchFamily="34" charset="0"/>
                <a:cs typeface="Arial" panose="020B0604020202020204" pitchFamily="34" charset="0"/>
              </a:rPr>
              <a:t>Now, turn the pairs into groups of four, and repeat. </a:t>
            </a:r>
          </a:p>
          <a:p>
            <a:pPr algn="l" fontAlgn="base"/>
            <a:endParaRPr lang="en-GB" sz="2000" dirty="0">
              <a:latin typeface="Arial" panose="020B0604020202020204" pitchFamily="34" charset="0"/>
              <a:cs typeface="Arial" panose="020B0604020202020204" pitchFamily="34" charset="0"/>
            </a:endParaRPr>
          </a:p>
          <a:p>
            <a:pPr algn="l" fontAlgn="base"/>
            <a:r>
              <a:rPr lang="en-GB" sz="2000" b="0" i="0" dirty="0">
                <a:effectLst/>
                <a:latin typeface="Arial" panose="020B0604020202020204" pitchFamily="34" charset="0"/>
                <a:cs typeface="Arial" panose="020B0604020202020204" pitchFamily="34" charset="0"/>
              </a:rPr>
              <a:t>Continue until you’ve brought the entire group back together and collectively chosen the five words you all agree best represent your school.</a:t>
            </a:r>
          </a:p>
          <a:p>
            <a:endParaRPr lang="en-GB" sz="2000" b="1" dirty="0">
              <a:latin typeface="Arial" panose="020B0604020202020204" pitchFamily="34" charset="0"/>
              <a:cs typeface="Arial" panose="020B0604020202020204" pitchFamily="34" charset="0"/>
            </a:endParaRPr>
          </a:p>
        </p:txBody>
      </p:sp>
      <p:pic>
        <p:nvPicPr>
          <p:cNvPr id="3" name="Picture 4" descr="CREATING A POSITIVE SCHOOL CULTURE">
            <a:extLst>
              <a:ext uri="{FF2B5EF4-FFF2-40B4-BE49-F238E27FC236}">
                <a16:creationId xmlns:a16="http://schemas.microsoft.com/office/drawing/2014/main" id="{7FC94B92-DE6F-82D5-3AAB-7E17CF353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13" t="3409" r="2159" b="9469"/>
          <a:stretch/>
        </p:blipFill>
        <p:spPr bwMode="auto">
          <a:xfrm>
            <a:off x="390525" y="2481359"/>
            <a:ext cx="5418068" cy="2333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318E87-C80E-A445-CF68-35323363FD7E}"/>
              </a:ext>
            </a:extLst>
          </p:cNvPr>
          <p:cNvPicPr>
            <a:picLocks noChangeAspect="1"/>
          </p:cNvPicPr>
          <p:nvPr/>
        </p:nvPicPr>
        <p:blipFill rotWithShape="1">
          <a:blip r:embed="rId3"/>
          <a:srcRect r="18229"/>
          <a:stretch/>
        </p:blipFill>
        <p:spPr>
          <a:xfrm>
            <a:off x="76200" y="105076"/>
            <a:ext cx="12034935" cy="1132145"/>
          </a:xfrm>
          <a:prstGeom prst="rect">
            <a:avLst/>
          </a:prstGeom>
        </p:spPr>
      </p:pic>
      <p:pic>
        <p:nvPicPr>
          <p:cNvPr id="4" name="Picture 3" descr="Circle&#10;&#10;Description automatically generated with medium confidence">
            <a:extLst>
              <a:ext uri="{FF2B5EF4-FFF2-40B4-BE49-F238E27FC236}">
                <a16:creationId xmlns:a16="http://schemas.microsoft.com/office/drawing/2014/main" id="{57B62DA4-F497-FD85-F2DB-16FB6011B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0862" y="91411"/>
            <a:ext cx="1381587" cy="11522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74810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4e9709-85c4-4f0a-9578-4a3da30a9c28">
      <Terms xmlns="http://schemas.microsoft.com/office/infopath/2007/PartnerControls"/>
    </lcf76f155ced4ddcb4097134ff3c332f>
    <TaxCatchAll xmlns="4694914b-039e-48c7-baba-55c8ba35ac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6235C-7DBF-4913-AFBC-6FFA01B5D290}">
  <ds:schemaRefs>
    <ds:schemaRef ds:uri="4694914b-039e-48c7-baba-55c8ba35aca0"/>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744e9709-85c4-4f0a-9578-4a3da30a9c28"/>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A6B3A38-9134-4C49-A4F0-08F349876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CE57BC-114D-437C-8D04-FAEEE44553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245</TotalTime>
  <Words>439</Words>
  <Application>Microsoft Office PowerPoint</Application>
  <PresentationFormat>Widescreen</PresentationFormat>
  <Paragraphs>33</Paragraphs>
  <Slides>5</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BPreplay</vt:lpstr>
      <vt:lpstr>Calibri</vt:lpstr>
      <vt:lpstr>Calibri Light</vt:lpstr>
      <vt:lpstr>Maiandra GD</vt:lpstr>
      <vt:lpstr>office theme</vt:lpstr>
      <vt:lpstr>1_Office Theme</vt:lpstr>
      <vt:lpstr>PowerPoint Presentation</vt:lpstr>
      <vt:lpstr>Monday: Connecting with ourselves</vt:lpstr>
      <vt:lpstr>Monday: Connecting with ourselves</vt:lpstr>
      <vt:lpstr>Monday: Connecting with ourselves</vt:lpstr>
      <vt:lpstr>Monday: Connecting with ourselves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85</cp:revision>
  <dcterms:created xsi:type="dcterms:W3CDTF">2022-11-28T14:58:23Z</dcterms:created>
  <dcterms:modified xsi:type="dcterms:W3CDTF">2023-01-24T15:14:17Z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0x01010014D4869B7E8E0B4DAA459F011C202C6E</vt:lpwstr>
  </property>
  <property fmtid="{D5CDD505-2E9C-101B-9397-08002B2CF9AE}" pid="3" name="MediaServiceImageTags">
    <vt:lpwstr/>
  </property>
</Properties>
</file>