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29"/>
  </p:notesMasterIdLst>
  <p:sldIdLst>
    <p:sldId id="294" r:id="rId5"/>
    <p:sldId id="300" r:id="rId6"/>
    <p:sldId id="295" r:id="rId7"/>
    <p:sldId id="296" r:id="rId8"/>
    <p:sldId id="301" r:id="rId9"/>
    <p:sldId id="302" r:id="rId10"/>
    <p:sldId id="298" r:id="rId11"/>
    <p:sldId id="276" r:id="rId12"/>
    <p:sldId id="260" r:id="rId13"/>
    <p:sldId id="263" r:id="rId14"/>
    <p:sldId id="264" r:id="rId15"/>
    <p:sldId id="265" r:id="rId16"/>
    <p:sldId id="261" r:id="rId17"/>
    <p:sldId id="266" r:id="rId18"/>
    <p:sldId id="280" r:id="rId19"/>
    <p:sldId id="299" r:id="rId20"/>
    <p:sldId id="267" r:id="rId21"/>
    <p:sldId id="268" r:id="rId22"/>
    <p:sldId id="278" r:id="rId23"/>
    <p:sldId id="269" r:id="rId24"/>
    <p:sldId id="281" r:id="rId25"/>
    <p:sldId id="282" r:id="rId26"/>
    <p:sldId id="275"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EF2"/>
    <a:srgbClr val="00CE77"/>
    <a:srgbClr val="74DE00"/>
    <a:srgbClr val="A5FF3F"/>
    <a:srgbClr val="4AFF41"/>
    <a:srgbClr val="F7931E"/>
    <a:srgbClr val="00CC66"/>
    <a:srgbClr val="DD0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02994-386B-49FF-A988-B6261219AEE2}" v="2" dt="2023-01-25T17:46:13.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80702994-386B-49FF-A988-B6261219AEE2}"/>
    <pc:docChg chg="addSld delSld modSld">
      <pc:chgData name="Katie Waring" userId="2126b967-b611-4116-9c18-3af4a52ea89e" providerId="ADAL" clId="{80702994-386B-49FF-A988-B6261219AEE2}" dt="2023-01-25T17:16:36.277" v="22" actId="20577"/>
      <pc:docMkLst>
        <pc:docMk/>
      </pc:docMkLst>
      <pc:sldChg chg="modSp mod">
        <pc:chgData name="Katie Waring" userId="2126b967-b611-4116-9c18-3af4a52ea89e" providerId="ADAL" clId="{80702994-386B-49FF-A988-B6261219AEE2}" dt="2023-01-25T17:15:56.897" v="11" actId="20577"/>
        <pc:sldMkLst>
          <pc:docMk/>
          <pc:sldMk cId="3656779327" sldId="260"/>
        </pc:sldMkLst>
        <pc:spChg chg="mod">
          <ac:chgData name="Katie Waring" userId="2126b967-b611-4116-9c18-3af4a52ea89e" providerId="ADAL" clId="{80702994-386B-49FF-A988-B6261219AEE2}" dt="2023-01-25T17:15:56.897" v="11" actId="20577"/>
          <ac:spMkLst>
            <pc:docMk/>
            <pc:sldMk cId="3656779327" sldId="260"/>
            <ac:spMk id="10" creationId="{6C800990-D0BE-8ADC-D5E8-5C140D4ABF47}"/>
          </ac:spMkLst>
        </pc:spChg>
      </pc:sldChg>
      <pc:sldChg chg="modSp mod">
        <pc:chgData name="Katie Waring" userId="2126b967-b611-4116-9c18-3af4a52ea89e" providerId="ADAL" clId="{80702994-386B-49FF-A988-B6261219AEE2}" dt="2023-01-25T17:16:03.188" v="16" actId="20577"/>
        <pc:sldMkLst>
          <pc:docMk/>
          <pc:sldMk cId="3178045275" sldId="261"/>
        </pc:sldMkLst>
        <pc:spChg chg="mod">
          <ac:chgData name="Katie Waring" userId="2126b967-b611-4116-9c18-3af4a52ea89e" providerId="ADAL" clId="{80702994-386B-49FF-A988-B6261219AEE2}" dt="2023-01-25T17:16:03.188" v="16" actId="20577"/>
          <ac:spMkLst>
            <pc:docMk/>
            <pc:sldMk cId="3178045275" sldId="261"/>
            <ac:spMk id="10" creationId="{936D0A5F-5E5D-27BA-C3DB-A2A122833DEB}"/>
          </ac:spMkLst>
        </pc:spChg>
      </pc:sldChg>
      <pc:sldChg chg="add">
        <pc:chgData name="Katie Waring" userId="2126b967-b611-4116-9c18-3af4a52ea89e" providerId="ADAL" clId="{80702994-386B-49FF-A988-B6261219AEE2}" dt="2023-01-25T17:15:40.654" v="1"/>
        <pc:sldMkLst>
          <pc:docMk/>
          <pc:sldMk cId="1401056523" sldId="295"/>
        </pc:sldMkLst>
      </pc:sldChg>
      <pc:sldChg chg="del">
        <pc:chgData name="Katie Waring" userId="2126b967-b611-4116-9c18-3af4a52ea89e" providerId="ADAL" clId="{80702994-386B-49FF-A988-B6261219AEE2}" dt="2023-01-25T17:15:38.027" v="0" actId="47"/>
        <pc:sldMkLst>
          <pc:docMk/>
          <pc:sldMk cId="4221639913" sldId="295"/>
        </pc:sldMkLst>
      </pc:sldChg>
      <pc:sldChg chg="del">
        <pc:chgData name="Katie Waring" userId="2126b967-b611-4116-9c18-3af4a52ea89e" providerId="ADAL" clId="{80702994-386B-49FF-A988-B6261219AEE2}" dt="2023-01-25T17:15:38.027" v="0" actId="47"/>
        <pc:sldMkLst>
          <pc:docMk/>
          <pc:sldMk cId="1401056523" sldId="296"/>
        </pc:sldMkLst>
      </pc:sldChg>
      <pc:sldChg chg="add">
        <pc:chgData name="Katie Waring" userId="2126b967-b611-4116-9c18-3af4a52ea89e" providerId="ADAL" clId="{80702994-386B-49FF-A988-B6261219AEE2}" dt="2023-01-25T17:15:40.654" v="1"/>
        <pc:sldMkLst>
          <pc:docMk/>
          <pc:sldMk cId="1990146273" sldId="296"/>
        </pc:sldMkLst>
      </pc:sldChg>
      <pc:sldChg chg="del">
        <pc:chgData name="Katie Waring" userId="2126b967-b611-4116-9c18-3af4a52ea89e" providerId="ADAL" clId="{80702994-386B-49FF-A988-B6261219AEE2}" dt="2023-01-25T17:15:38.027" v="0" actId="47"/>
        <pc:sldMkLst>
          <pc:docMk/>
          <pc:sldMk cId="1990146273" sldId="297"/>
        </pc:sldMkLst>
      </pc:sldChg>
      <pc:sldChg chg="modSp mod">
        <pc:chgData name="Katie Waring" userId="2126b967-b611-4116-9c18-3af4a52ea89e" providerId="ADAL" clId="{80702994-386B-49FF-A988-B6261219AEE2}" dt="2023-01-25T17:15:47.187" v="6" actId="20577"/>
        <pc:sldMkLst>
          <pc:docMk/>
          <pc:sldMk cId="4073436946" sldId="298"/>
        </pc:sldMkLst>
        <pc:spChg chg="mod">
          <ac:chgData name="Katie Waring" userId="2126b967-b611-4116-9c18-3af4a52ea89e" providerId="ADAL" clId="{80702994-386B-49FF-A988-B6261219AEE2}" dt="2023-01-25T17:15:47.187" v="6" actId="20577"/>
          <ac:spMkLst>
            <pc:docMk/>
            <pc:sldMk cId="4073436946" sldId="298"/>
            <ac:spMk id="8" creationId="{B63899A7-15E4-6E11-78D9-757E5C4E80B3}"/>
          </ac:spMkLst>
        </pc:spChg>
      </pc:sldChg>
      <pc:sldChg chg="add">
        <pc:chgData name="Katie Waring" userId="2126b967-b611-4116-9c18-3af4a52ea89e" providerId="ADAL" clId="{80702994-386B-49FF-A988-B6261219AEE2}" dt="2023-01-25T17:15:40.654" v="1"/>
        <pc:sldMkLst>
          <pc:docMk/>
          <pc:sldMk cId="4221639913" sldId="300"/>
        </pc:sldMkLst>
      </pc:sldChg>
      <pc:sldChg chg="add">
        <pc:chgData name="Katie Waring" userId="2126b967-b611-4116-9c18-3af4a52ea89e" providerId="ADAL" clId="{80702994-386B-49FF-A988-B6261219AEE2}" dt="2023-01-25T17:15:40.654" v="1"/>
        <pc:sldMkLst>
          <pc:docMk/>
          <pc:sldMk cId="1039268096" sldId="301"/>
        </pc:sldMkLst>
      </pc:sldChg>
      <pc:sldChg chg="modSp add mod">
        <pc:chgData name="Katie Waring" userId="2126b967-b611-4116-9c18-3af4a52ea89e" providerId="ADAL" clId="{80702994-386B-49FF-A988-B6261219AEE2}" dt="2023-01-25T17:16:36.277" v="22" actId="20577"/>
        <pc:sldMkLst>
          <pc:docMk/>
          <pc:sldMk cId="91943432" sldId="302"/>
        </pc:sldMkLst>
        <pc:spChg chg="mod">
          <ac:chgData name="Katie Waring" userId="2126b967-b611-4116-9c18-3af4a52ea89e" providerId="ADAL" clId="{80702994-386B-49FF-A988-B6261219AEE2}" dt="2023-01-25T17:16:36.277" v="22" actId="20577"/>
          <ac:spMkLst>
            <pc:docMk/>
            <pc:sldMk cId="91943432" sldId="302"/>
            <ac:spMk id="9" creationId="{1B7D9D06-5832-989E-97DD-8A45CFBA3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62B4D-4C9A-49E6-8DC4-9D6ED0B21FE9}"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B3D92-C5F9-40FE-9FEA-31373B229219}" type="slidenum">
              <a:rPr lang="en-GB" smtClean="0"/>
              <a:t>‹#›</a:t>
            </a:fld>
            <a:endParaRPr lang="en-GB"/>
          </a:p>
        </p:txBody>
      </p:sp>
    </p:spTree>
    <p:extLst>
      <p:ext uri="{BB962C8B-B14F-4D97-AF65-F5344CB8AC3E}">
        <p14:creationId xmlns:p14="http://schemas.microsoft.com/office/powerpoint/2010/main" val="9722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5F2A-AFC6-046F-3209-17C1B5E47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7C70A7-91FA-BA1F-461B-2B165AE92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20A1D-D726-298C-25D5-5DF08A992CE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2294C271-9762-2102-B3C8-9E60E1378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021FE-9F5A-680D-8358-A6BD90F4EF2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206079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0FFB-870E-4C83-930F-F2D038D88A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DC9BA-457F-2C05-81C4-EE80E966E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49559-65D3-ED60-7311-6299B43F34BF}"/>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3721299C-8B95-B12F-DA81-CEE25A823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34715-A010-9431-ADF8-6670CBCE989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99702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0E5C8-79E8-E76F-D0D0-2ABB0271D8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6CD7C0-7D53-5E3C-EAE0-7172BA412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D8B5C-C9F7-2926-FE5F-55775C50BC93}"/>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51D31730-160A-0BD3-442F-DF544B251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9C3DE-5071-86BF-060E-2550D048FEC6}"/>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4939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3"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64373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8"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03930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633-CAD7-5772-6459-E0F635DAF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373378-9C1F-F657-6885-D406F5CBF9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8D7AD-52E8-A517-F6A3-DB76B890AD58}"/>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96586837-C2E0-81DD-E04C-2659AFDD8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8AF2A-07E6-D73C-0DD0-199A53F716E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7760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FEF0-8C2F-3162-D895-540A287D4A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B594E9-FBA9-134F-8890-AC16777AB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DFA42-5BC7-FF0A-9279-3599780BA20E}"/>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6AE73CF-890C-7E8E-5E65-8C6B14BA8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784B6-54BC-B3AD-4171-75B48D0A231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895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FAD1-8596-1932-F156-DFDD907007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1D6A8-5D0A-554A-CD40-027B67C9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EA1D0-9F0C-FCFF-7733-DF1F34681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2517B-16D9-FC63-E7F6-66C457A673F4}"/>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C251E830-A3EE-6F0D-CC28-968CF5FAE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E75AF-C048-7598-11DA-30CF452F2FF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61342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EB90-A4D8-23E7-72A1-348D2108FC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E7122-D916-C186-37DA-FB403241C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B8EDD-5A94-359B-ABD6-A675B4147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2BB833-550A-1BC0-469D-3AB228878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846FA-A733-B39C-A706-012CDEAB2B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9DF5E0-0902-0681-0CB7-B368C62D9FC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8" name="Footer Placeholder 7">
            <a:extLst>
              <a:ext uri="{FF2B5EF4-FFF2-40B4-BE49-F238E27FC236}">
                <a16:creationId xmlns:a16="http://schemas.microsoft.com/office/drawing/2014/main" id="{5B705C85-48CD-28A3-50EC-7155E1BEA2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A0F3F0-E8E0-AD06-2D1F-219E5166E355}"/>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00334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FF36-DD77-8AA6-BC6C-5BDAE9A109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AC7AA-6350-ECAC-01DE-C91E4C17F351}"/>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4" name="Footer Placeholder 3">
            <a:extLst>
              <a:ext uri="{FF2B5EF4-FFF2-40B4-BE49-F238E27FC236}">
                <a16:creationId xmlns:a16="http://schemas.microsoft.com/office/drawing/2014/main" id="{E66DE049-64AD-3B51-41D8-295B25BDAF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3D4948-3E9E-E9E2-8E0A-A28A406449B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361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F022A-071F-B4CD-74CB-5D2A4652934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3" name="Footer Placeholder 2">
            <a:extLst>
              <a:ext uri="{FF2B5EF4-FFF2-40B4-BE49-F238E27FC236}">
                <a16:creationId xmlns:a16="http://schemas.microsoft.com/office/drawing/2014/main" id="{817F6342-A441-611C-82C4-490E579A2B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78B081-0804-3ADF-C237-67DB0ABF6E5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4060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9B81-075D-CB3B-9021-C9BD1E93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A5A8EC-8565-AC74-F7AF-31E8626AA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A4F74D-AE97-CE59-DCF4-C983D021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AA806-3B12-30C2-B9E5-0BEBCB242A1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B6AC0504-9B3D-B488-72AC-DFC049373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51CFC-DBB2-ED14-0F4F-BFC2E0E4451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93442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17D-3F3F-FBA9-1569-8A0552D40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C0839B-3989-8125-9EDF-511DD7677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39270C-CBA5-7D93-AEBF-760E331A2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29F5A-70B9-EE3B-4D01-B58A4737B540}"/>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65AA8377-61A4-C8BB-DBFD-7E792DD54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CAF6D4-22D4-1615-D1CC-CD54B7A5189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13953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603BF-8DCB-06AA-1F5D-20E82A24C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E2D00-5CF2-6FA9-2A8E-16990B425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D98E5-3644-B1F0-43B9-513191027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94B2CDF-BCD1-D47D-BAC2-9AF889BFF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1A07EB-0426-FA8F-6CC1-852986F59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92456-6261-4F86-948D-BF9E91F3E7EC}" type="slidenum">
              <a:rPr lang="en-GB" smtClean="0"/>
              <a:t>‹#›</a:t>
            </a:fld>
            <a:endParaRPr lang="en-GB"/>
          </a:p>
        </p:txBody>
      </p:sp>
    </p:spTree>
    <p:extLst>
      <p:ext uri="{BB962C8B-B14F-4D97-AF65-F5344CB8AC3E}">
        <p14:creationId xmlns:p14="http://schemas.microsoft.com/office/powerpoint/2010/main" val="93153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21ADA-314B-2E8A-1A6F-8F1463E279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25191" y="60960"/>
            <a:ext cx="1675369" cy="1397259"/>
          </a:xfrm>
          <a:prstGeom prst="rect">
            <a:avLst/>
          </a:prstGeom>
        </p:spPr>
      </p:pic>
    </p:spTree>
    <p:extLst>
      <p:ext uri="{BB962C8B-B14F-4D97-AF65-F5344CB8AC3E}">
        <p14:creationId xmlns:p14="http://schemas.microsoft.com/office/powerpoint/2010/main" val="416462819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0.jpe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hyperlink" Target="https://www.playmeo.com/activities/trust-building-games/lean-wal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78.jpe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5.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BFA5927-F582-8F37-969D-9E326595B4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401" y="-1042013"/>
            <a:ext cx="11907197" cy="5968576"/>
          </a:xfrm>
          <a:prstGeom prst="rect">
            <a:avLst/>
          </a:prstGeom>
        </p:spPr>
      </p:pic>
      <p:sp>
        <p:nvSpPr>
          <p:cNvPr id="2" name="Rectangle 1">
            <a:extLst>
              <a:ext uri="{FF2B5EF4-FFF2-40B4-BE49-F238E27FC236}">
                <a16:creationId xmlns:a16="http://schemas.microsoft.com/office/drawing/2014/main" id="{0AF93D25-C73E-773A-F813-E8BA4AE39A60}"/>
              </a:ext>
            </a:extLst>
          </p:cNvPr>
          <p:cNvSpPr/>
          <p:nvPr/>
        </p:nvSpPr>
        <p:spPr>
          <a:xfrm>
            <a:off x="0" y="6157287"/>
            <a:ext cx="12192000" cy="715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AC591-E293-A49D-BB0A-3FF3AAC180EC}"/>
              </a:ext>
            </a:extLst>
          </p:cNvPr>
          <p:cNvSpPr txBox="1"/>
          <p:nvPr/>
        </p:nvSpPr>
        <p:spPr>
          <a:xfrm>
            <a:off x="0" y="6191858"/>
            <a:ext cx="12192000" cy="646331"/>
          </a:xfrm>
          <a:prstGeom prst="rect">
            <a:avLst/>
          </a:prstGeom>
          <a:noFill/>
        </p:spPr>
        <p:txBody>
          <a:bodyPr wrap="square" rtlCol="0">
            <a:spAutoFit/>
          </a:bodyPr>
          <a:lstStyle/>
          <a:p>
            <a:pPr algn="ctr"/>
            <a:r>
              <a:rPr lang="en-GB" sz="3600" dirty="0">
                <a:latin typeface="Maiandra GD" panose="020E0502030308020204" pitchFamily="34" charset="0"/>
              </a:rPr>
              <a:t>Year 2 Lesson</a:t>
            </a:r>
          </a:p>
        </p:txBody>
      </p:sp>
    </p:spTree>
    <p:extLst>
      <p:ext uri="{BB962C8B-B14F-4D97-AF65-F5344CB8AC3E}">
        <p14:creationId xmlns:p14="http://schemas.microsoft.com/office/powerpoint/2010/main" val="210252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bergs in the water&#10;&#10;Description automatically generated with medium confidence">
            <a:extLst>
              <a:ext uri="{FF2B5EF4-FFF2-40B4-BE49-F238E27FC236}">
                <a16:creationId xmlns:a16="http://schemas.microsoft.com/office/drawing/2014/main" id="{99E4FBE4-85F5-6234-0620-2AB49260F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3389"/>
            <a:ext cx="12611100" cy="8637289"/>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2044700"/>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82AF03-EAD8-4FF7-D5B7-B3433148AD26}"/>
              </a:ext>
            </a:extLst>
          </p:cNvPr>
          <p:cNvSpPr txBox="1"/>
          <p:nvPr/>
        </p:nvSpPr>
        <p:spPr>
          <a:xfrm>
            <a:off x="101600" y="5897946"/>
            <a:ext cx="12509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hopped from freezing icebergs into the deep, dark ocean . . .  </a:t>
            </a:r>
          </a:p>
        </p:txBody>
      </p:sp>
      <p:pic>
        <p:nvPicPr>
          <p:cNvPr id="3" name="Picture 2" descr="Shape&#10;&#10;Description automatically generated with medium confidence">
            <a:extLst>
              <a:ext uri="{FF2B5EF4-FFF2-40B4-BE49-F238E27FC236}">
                <a16:creationId xmlns:a16="http://schemas.microsoft.com/office/drawing/2014/main" id="{48DCEA5C-3E92-ACCA-1402-EE948B1B57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3736">
            <a:off x="7261857" y="1325021"/>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F1258667-A7A7-1CDF-7A0C-23D29A4B79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38257">
            <a:off x="8180530" y="1383300"/>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D0224E28-1A46-C0A8-F338-7219AE98F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016">
            <a:off x="3995857" y="2802570"/>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79530501-09F4-A09E-2EC9-3FD8E42065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30266">
            <a:off x="5440765" y="1018935"/>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D9F3172-E4B2-2A40-8E54-203AADFFEA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74315">
            <a:off x="3322200" y="392934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589EF67E-9E8C-0DAB-60BA-EE7FE7DEE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6350" y="1029754"/>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2603FAB2-0A92-E659-69F5-1878219D68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81421">
            <a:off x="4550263" y="1890561"/>
            <a:ext cx="759762" cy="864694"/>
          </a:xfrm>
          <a:prstGeom prst="rect">
            <a:avLst/>
          </a:prstGeom>
        </p:spPr>
      </p:pic>
    </p:spTree>
    <p:extLst>
      <p:ext uri="{BB962C8B-B14F-4D97-AF65-F5344CB8AC3E}">
        <p14:creationId xmlns:p14="http://schemas.microsoft.com/office/powerpoint/2010/main" val="309510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ature, sun, sunset, orange&#10;&#10;Description automatically generated">
            <a:extLst>
              <a:ext uri="{FF2B5EF4-FFF2-40B4-BE49-F238E27FC236}">
                <a16:creationId xmlns:a16="http://schemas.microsoft.com/office/drawing/2014/main" id="{5DCF6D32-DD2C-C8D2-1D50-C8F857C4DC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642850" cy="6858000"/>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1875453"/>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FE962A17-E2E9-1760-1834-A436CAC8A2B7}"/>
              </a:ext>
            </a:extLst>
          </p:cNvPr>
          <p:cNvSpPr txBox="1"/>
          <p:nvPr/>
        </p:nvSpPr>
        <p:spPr>
          <a:xfrm>
            <a:off x="1768324" y="5791717"/>
            <a:ext cx="10890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trekked through the vast, sandy deserts . . . </a:t>
            </a:r>
          </a:p>
        </p:txBody>
      </p:sp>
      <p:pic>
        <p:nvPicPr>
          <p:cNvPr id="11" name="Picture 10" descr="Shape&#10;&#10;Description automatically generated with medium confidence">
            <a:extLst>
              <a:ext uri="{FF2B5EF4-FFF2-40B4-BE49-F238E27FC236}">
                <a16:creationId xmlns:a16="http://schemas.microsoft.com/office/drawing/2014/main" id="{1B29B6A3-F960-F281-D20E-BBF099EED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36629">
            <a:off x="8082197" y="3088153"/>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8BBD32-4763-920D-7E2C-9F0FA48FE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6357">
            <a:off x="9132426" y="3054476"/>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2022704F-ECB4-EB83-8C92-65AC578FA4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15569">
            <a:off x="3424770" y="3457651"/>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87B9DD39-4014-6018-D721-B628041C7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407133">
            <a:off x="5645654" y="3229208"/>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C45FCF03-9B63-3916-F016-F876BE3AC0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7047" y="358076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AA2675F6-FE6F-12A7-26A1-26389CB5F8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31405">
            <a:off x="6804454" y="3149962"/>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37ABB6F-067B-3BBE-FFE5-1FD5E32E6B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31130">
            <a:off x="4575555" y="3377911"/>
            <a:ext cx="759762" cy="864694"/>
          </a:xfrm>
          <a:prstGeom prst="rect">
            <a:avLst/>
          </a:prstGeom>
        </p:spPr>
      </p:pic>
    </p:spTree>
    <p:extLst>
      <p:ext uri="{BB962C8B-B14F-4D97-AF65-F5344CB8AC3E}">
        <p14:creationId xmlns:p14="http://schemas.microsoft.com/office/powerpoint/2010/main" val="27929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hot air balloons in the sky&#10;&#10;Description automatically generated with medium confidence">
            <a:extLst>
              <a:ext uri="{FF2B5EF4-FFF2-40B4-BE49-F238E27FC236}">
                <a16:creationId xmlns:a16="http://schemas.microsoft.com/office/drawing/2014/main" id="{B3CAD770-A7D6-1B85-B7E2-B1DBB242A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7239000"/>
          </a:xfrm>
          <a:prstGeom prst="rect">
            <a:avLst/>
          </a:prstGeom>
        </p:spPr>
      </p:pic>
      <p:sp>
        <p:nvSpPr>
          <p:cNvPr id="3" name="TextBox 2">
            <a:extLst>
              <a:ext uri="{FF2B5EF4-FFF2-40B4-BE49-F238E27FC236}">
                <a16:creationId xmlns:a16="http://schemas.microsoft.com/office/drawing/2014/main" id="{FE962A17-E2E9-1760-1834-A436CAC8A2B7}"/>
              </a:ext>
            </a:extLst>
          </p:cNvPr>
          <p:cNvSpPr txBox="1"/>
          <p:nvPr/>
        </p:nvSpPr>
        <p:spPr>
          <a:xfrm>
            <a:off x="-549276" y="698212"/>
            <a:ext cx="124142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chemeClr val="bg1"/>
                </a:solidFill>
                <a:latin typeface="Maiandra GD" panose="020E0502030308020204" pitchFamily="34" charset="0"/>
              </a:rPr>
              <a:t>. . . and even glided past magnificent sunsets in a hot air balloon. </a:t>
            </a:r>
          </a:p>
        </p:txBody>
      </p:sp>
      <p:pic>
        <p:nvPicPr>
          <p:cNvPr id="2" name="Picture 1" descr="Shape&#10;&#10;Description automatically generated with medium confidence">
            <a:extLst>
              <a:ext uri="{FF2B5EF4-FFF2-40B4-BE49-F238E27FC236}">
                <a16:creationId xmlns:a16="http://schemas.microsoft.com/office/drawing/2014/main" id="{581E803D-BDED-6C68-9624-50AA7845D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428" y="5439821"/>
            <a:ext cx="318303" cy="36226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115AF078-793C-595C-9F0A-AE1A4D635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7893" y="4834503"/>
            <a:ext cx="151393" cy="172302"/>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B0E8C999-E42D-E57C-555D-A7F472657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9766" y="4548451"/>
            <a:ext cx="335691" cy="382054"/>
          </a:xfrm>
          <a:prstGeom prst="rect">
            <a:avLst/>
          </a:prstGeom>
        </p:spPr>
      </p:pic>
      <p:pic>
        <p:nvPicPr>
          <p:cNvPr id="8" name="Picture 7" descr="Icon&#10;&#10;Description automatically generated">
            <a:extLst>
              <a:ext uri="{FF2B5EF4-FFF2-40B4-BE49-F238E27FC236}">
                <a16:creationId xmlns:a16="http://schemas.microsoft.com/office/drawing/2014/main" id="{A40F7C6C-F761-3E1A-F772-7730AE0099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2124" y="3396343"/>
            <a:ext cx="333761" cy="379857"/>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796ADD0A-E532-6AA3-F77E-0FFA35F67A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1200" y="4608544"/>
            <a:ext cx="302743" cy="344556"/>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A7F74C8A-FC7F-EF1A-F241-164C271BBC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3091" y="3819871"/>
            <a:ext cx="192370" cy="21893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D666FCC9-9B54-8886-BD97-C8C65AFB11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7892" y="3138439"/>
            <a:ext cx="163251" cy="185798"/>
          </a:xfrm>
          <a:prstGeom prst="rect">
            <a:avLst/>
          </a:prstGeom>
        </p:spPr>
      </p:pic>
    </p:spTree>
    <p:extLst>
      <p:ext uri="{BB962C8B-B14F-4D97-AF65-F5344CB8AC3E}">
        <p14:creationId xmlns:p14="http://schemas.microsoft.com/office/powerpoint/2010/main" val="428906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7CAE591-753C-9239-F629-CCF4500EC1F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36D0A5F-5E5D-27BA-C3DB-A2A122833DEB}"/>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1" name="Picture 10" descr="Circle&#10;&#10;Description automatically generated with medium confidence">
            <a:extLst>
              <a:ext uri="{FF2B5EF4-FFF2-40B4-BE49-F238E27FC236}">
                <a16:creationId xmlns:a16="http://schemas.microsoft.com/office/drawing/2014/main" id="{DBA4B22F-BF62-5A1B-478C-5BF7029DB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B7D9D06-5832-989E-97DD-8A45CFBA3C78}"/>
              </a:ext>
            </a:extLst>
          </p:cNvPr>
          <p:cNvSpPr txBox="1"/>
          <p:nvPr/>
        </p:nvSpPr>
        <p:spPr>
          <a:xfrm>
            <a:off x="650799" y="1497823"/>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Maiandra GD" panose="020E0502030308020204" pitchFamily="34" charset="0"/>
              </a:rPr>
              <a:t>Now they want to come home but there is one last bridge to cross. </a:t>
            </a:r>
          </a:p>
        </p:txBody>
      </p:sp>
      <p:pic>
        <p:nvPicPr>
          <p:cNvPr id="4" name="Picture 3" descr="Diagram&#10;&#10;Description automatically generated with medium confidence">
            <a:extLst>
              <a:ext uri="{FF2B5EF4-FFF2-40B4-BE49-F238E27FC236}">
                <a16:creationId xmlns:a16="http://schemas.microsoft.com/office/drawing/2014/main" id="{E39E17E5-4862-81CB-89C2-67C0FFFEF4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8797" y="3214682"/>
            <a:ext cx="7123153" cy="1777482"/>
          </a:xfrm>
          <a:prstGeom prst="rect">
            <a:avLst/>
          </a:prstGeom>
        </p:spPr>
      </p:pic>
      <p:pic>
        <p:nvPicPr>
          <p:cNvPr id="8" name="Picture 7">
            <a:extLst>
              <a:ext uri="{FF2B5EF4-FFF2-40B4-BE49-F238E27FC236}">
                <a16:creationId xmlns:a16="http://schemas.microsoft.com/office/drawing/2014/main" id="{1B247C4F-4004-610B-7B75-E7FE9B2CD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869" y="2978753"/>
            <a:ext cx="4093082" cy="1609699"/>
          </a:xfrm>
          <a:prstGeom prst="rect">
            <a:avLst/>
          </a:prstGeom>
        </p:spPr>
      </p:pic>
    </p:spTree>
    <p:extLst>
      <p:ext uri="{BB962C8B-B14F-4D97-AF65-F5344CB8AC3E}">
        <p14:creationId xmlns:p14="http://schemas.microsoft.com/office/powerpoint/2010/main" val="317804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F9614D05-592F-D955-4172-67B960C1EAE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3B5F55D-A155-54FF-87B5-67AD1159819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6" name="Picture 15" descr="Circle&#10;&#10;Description automatically generated with medium confidence">
            <a:extLst>
              <a:ext uri="{FF2B5EF4-FFF2-40B4-BE49-F238E27FC236}">
                <a16:creationId xmlns:a16="http://schemas.microsoft.com/office/drawing/2014/main" id="{BD235879-F111-AA21-E6F1-0970CDA52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25098" y="1533648"/>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Oh no! There are some sneaky monsters on the bridge and they want to stop the children coming home! </a:t>
            </a:r>
          </a:p>
        </p:txBody>
      </p:sp>
      <p:pic>
        <p:nvPicPr>
          <p:cNvPr id="3" name="Picture 2" descr="Diagram&#10;&#10;Description automatically generated with medium confidence">
            <a:extLst>
              <a:ext uri="{FF2B5EF4-FFF2-40B4-BE49-F238E27FC236}">
                <a16:creationId xmlns:a16="http://schemas.microsoft.com/office/drawing/2014/main" id="{423A7B5E-72DC-E780-62B9-AEA30D1DA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3096" y="3982227"/>
            <a:ext cx="7123153" cy="1777482"/>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5397" y="3352584"/>
            <a:ext cx="2183177" cy="1831147"/>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6048" y="3739375"/>
            <a:ext cx="1539550" cy="1102855"/>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2700" y="3303036"/>
            <a:ext cx="2034428" cy="1931312"/>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49EEFB4C-892D-D98C-7911-CB63D33733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18119">
            <a:off x="802369" y="3693704"/>
            <a:ext cx="1131547" cy="1288258"/>
          </a:xfrm>
          <a:prstGeom prst="rect">
            <a:avLst/>
          </a:prstGeom>
        </p:spPr>
      </p:pic>
      <p:pic>
        <p:nvPicPr>
          <p:cNvPr id="8" name="Picture 7" descr="Shape&#10;&#10;Description automatically generated">
            <a:extLst>
              <a:ext uri="{FF2B5EF4-FFF2-40B4-BE49-F238E27FC236}">
                <a16:creationId xmlns:a16="http://schemas.microsoft.com/office/drawing/2014/main" id="{C50F237F-0BDC-00AB-0655-E9954C06E9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80156">
            <a:off x="1752153" y="3466263"/>
            <a:ext cx="1160990" cy="1320555"/>
          </a:xfrm>
          <a:prstGeom prst="rect">
            <a:avLst/>
          </a:prstGeom>
        </p:spPr>
      </p:pic>
      <p:pic>
        <p:nvPicPr>
          <p:cNvPr id="9" name="Picture 8" descr="Shape, circle&#10;&#10;Description automatically generated">
            <a:extLst>
              <a:ext uri="{FF2B5EF4-FFF2-40B4-BE49-F238E27FC236}">
                <a16:creationId xmlns:a16="http://schemas.microsoft.com/office/drawing/2014/main" id="{71E6C9D8-B658-BE0D-B435-CE8CC8ABAF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12626">
            <a:off x="2576533" y="3465317"/>
            <a:ext cx="1148186" cy="1305990"/>
          </a:xfrm>
          <a:prstGeom prst="rect">
            <a:avLst/>
          </a:prstGeom>
        </p:spPr>
      </p:pic>
      <p:pic>
        <p:nvPicPr>
          <p:cNvPr id="10" name="Picture 9" descr="Icon&#10;&#10;Description automatically generated">
            <a:extLst>
              <a:ext uri="{FF2B5EF4-FFF2-40B4-BE49-F238E27FC236}">
                <a16:creationId xmlns:a16="http://schemas.microsoft.com/office/drawing/2014/main" id="{A8760EE7-A4B6-459F-B235-C8F57DC01D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91427">
            <a:off x="3325080" y="3634699"/>
            <a:ext cx="1174781" cy="133624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CFD33CE7-815F-6026-000D-896912B262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12874" y="3724161"/>
            <a:ext cx="1135489" cy="1292744"/>
          </a:xfrm>
          <a:prstGeom prst="rect">
            <a:avLst/>
          </a:prstGeom>
        </p:spPr>
      </p:pic>
      <p:pic>
        <p:nvPicPr>
          <p:cNvPr id="12" name="Picture 11">
            <a:extLst>
              <a:ext uri="{FF2B5EF4-FFF2-40B4-BE49-F238E27FC236}">
                <a16:creationId xmlns:a16="http://schemas.microsoft.com/office/drawing/2014/main" id="{A31EB746-E9C4-80E5-D52C-025C00A484E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337638">
            <a:off x="2856389" y="3665858"/>
            <a:ext cx="1151111" cy="1310530"/>
          </a:xfrm>
          <a:prstGeom prst="rect">
            <a:avLst/>
          </a:prstGeom>
        </p:spPr>
      </p:pic>
      <p:pic>
        <p:nvPicPr>
          <p:cNvPr id="13" name="Picture 12" descr="Shape&#10;&#10;Description automatically generated">
            <a:extLst>
              <a:ext uri="{FF2B5EF4-FFF2-40B4-BE49-F238E27FC236}">
                <a16:creationId xmlns:a16="http://schemas.microsoft.com/office/drawing/2014/main" id="{CBCCD824-8C2A-BAC2-1C21-52F2D00E0D4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440305">
            <a:off x="2140479" y="3753888"/>
            <a:ext cx="1164855" cy="1326177"/>
          </a:xfrm>
          <a:prstGeom prst="rect">
            <a:avLst/>
          </a:prstGeom>
        </p:spPr>
      </p:pic>
    </p:spTree>
    <p:extLst>
      <p:ext uri="{BB962C8B-B14F-4D97-AF65-F5344CB8AC3E}">
        <p14:creationId xmlns:p14="http://schemas.microsoft.com/office/powerpoint/2010/main" val="74690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4B7D84B-6C28-7D49-6D67-4FE1C84386C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8965CCE-A1A8-2976-BD2A-6B57AC58E40E}"/>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1C0B221A-8606-AE54-12B1-A72422912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50799" y="1467942"/>
            <a:ext cx="106792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These monsters creep up on all of us in our lives but we don't always see them coming. They even sneak up on your teachers and head teacher! </a:t>
            </a:r>
          </a:p>
        </p:txBody>
      </p:sp>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948" y="2517310"/>
            <a:ext cx="3852885" cy="3657600"/>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833" y="3004480"/>
            <a:ext cx="3374143" cy="2830074"/>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3030" y="3286297"/>
            <a:ext cx="3162449" cy="2265417"/>
          </a:xfrm>
          <a:prstGeom prst="rect">
            <a:avLst/>
          </a:prstGeom>
        </p:spPr>
      </p:pic>
    </p:spTree>
    <p:extLst>
      <p:ext uri="{BB962C8B-B14F-4D97-AF65-F5344CB8AC3E}">
        <p14:creationId xmlns:p14="http://schemas.microsoft.com/office/powerpoint/2010/main" val="63449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1848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4" name="Picture 3" descr="Icon&#10;&#10;Description automatically generated">
            <a:extLst>
              <a:ext uri="{FF2B5EF4-FFF2-40B4-BE49-F238E27FC236}">
                <a16:creationId xmlns:a16="http://schemas.microsoft.com/office/drawing/2014/main" id="{7EA795EB-2587-C81E-8E48-2931B7002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423" y="4415133"/>
            <a:ext cx="1528744" cy="1738852"/>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4033393-260A-C400-75C5-4B1F75BE5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4729" y="2257421"/>
            <a:ext cx="1568282" cy="1962823"/>
          </a:xfrm>
          <a:prstGeom prst="rect">
            <a:avLst/>
          </a:prstGeom>
        </p:spPr>
      </p:pic>
      <p:pic>
        <p:nvPicPr>
          <p:cNvPr id="12" name="Picture 11" descr="Icon&#10;&#10;Description automatically generated">
            <a:extLst>
              <a:ext uri="{FF2B5EF4-FFF2-40B4-BE49-F238E27FC236}">
                <a16:creationId xmlns:a16="http://schemas.microsoft.com/office/drawing/2014/main" id="{CFDBE21B-4CA1-7A72-9F28-9B74BD723D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1621" y="2562319"/>
            <a:ext cx="1429383" cy="1626540"/>
          </a:xfrm>
          <a:prstGeom prst="rect">
            <a:avLst/>
          </a:prstGeom>
        </p:spPr>
      </p:pic>
      <p:pic>
        <p:nvPicPr>
          <p:cNvPr id="14" name="Picture 13" descr="Icon&#10;&#10;Description automatically generated">
            <a:extLst>
              <a:ext uri="{FF2B5EF4-FFF2-40B4-BE49-F238E27FC236}">
                <a16:creationId xmlns:a16="http://schemas.microsoft.com/office/drawing/2014/main" id="{837E1D61-E48D-E653-13F1-4656653D7C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3944" y="4400241"/>
            <a:ext cx="1528743" cy="1739708"/>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0AE9F9F-3F31-93BC-E331-5FF9BCFE68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3577" y="4340760"/>
            <a:ext cx="3962672" cy="1598018"/>
          </a:xfrm>
          <a:prstGeom prst="rect">
            <a:avLst/>
          </a:prstGeom>
        </p:spPr>
      </p:pic>
      <p:pic>
        <p:nvPicPr>
          <p:cNvPr id="18" name="Picture 17" descr="Logo&#10;&#10;Description automatically generated">
            <a:extLst>
              <a:ext uri="{FF2B5EF4-FFF2-40B4-BE49-F238E27FC236}">
                <a16:creationId xmlns:a16="http://schemas.microsoft.com/office/drawing/2014/main" id="{42615675-C6A6-9D54-A9D6-EE052354FC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420" y="2562067"/>
            <a:ext cx="1468994" cy="1671713"/>
          </a:xfrm>
          <a:prstGeom prst="rect">
            <a:avLst/>
          </a:prstGeom>
        </p:spPr>
      </p:pic>
      <p:sp>
        <p:nvSpPr>
          <p:cNvPr id="19" name="TextBox 18">
            <a:extLst>
              <a:ext uri="{FF2B5EF4-FFF2-40B4-BE49-F238E27FC236}">
                <a16:creationId xmlns:a16="http://schemas.microsoft.com/office/drawing/2014/main" id="{EE35ABF7-6563-F19C-020D-EB294F8D62F8}"/>
              </a:ext>
            </a:extLst>
          </p:cNvPr>
          <p:cNvSpPr txBox="1"/>
          <p:nvPr/>
        </p:nvSpPr>
        <p:spPr>
          <a:xfrm>
            <a:off x="2138685" y="296733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EYFS/Year 1</a:t>
            </a:r>
          </a:p>
        </p:txBody>
      </p:sp>
      <p:sp>
        <p:nvSpPr>
          <p:cNvPr id="20" name="TextBox 19">
            <a:extLst>
              <a:ext uri="{FF2B5EF4-FFF2-40B4-BE49-F238E27FC236}">
                <a16:creationId xmlns:a16="http://schemas.microsoft.com/office/drawing/2014/main" id="{033E4DD9-38F7-FC35-F3C7-CB316AF17029}"/>
              </a:ext>
            </a:extLst>
          </p:cNvPr>
          <p:cNvSpPr txBox="1"/>
          <p:nvPr/>
        </p:nvSpPr>
        <p:spPr>
          <a:xfrm>
            <a:off x="5748367" y="2963501"/>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2</a:t>
            </a:r>
          </a:p>
          <a:p>
            <a:pPr algn="ctr"/>
            <a:endParaRPr lang="en-GB" sz="2400" b="1" dirty="0">
              <a:latin typeface="Maiandra GD" panose="020E0502030308020204" pitchFamily="34" charset="0"/>
            </a:endParaRPr>
          </a:p>
        </p:txBody>
      </p:sp>
      <p:sp>
        <p:nvSpPr>
          <p:cNvPr id="21" name="TextBox 20">
            <a:extLst>
              <a:ext uri="{FF2B5EF4-FFF2-40B4-BE49-F238E27FC236}">
                <a16:creationId xmlns:a16="http://schemas.microsoft.com/office/drawing/2014/main" id="{1E70E14F-E994-87F1-6666-67A7F6D29837}"/>
              </a:ext>
            </a:extLst>
          </p:cNvPr>
          <p:cNvSpPr txBox="1"/>
          <p:nvPr/>
        </p:nvSpPr>
        <p:spPr>
          <a:xfrm>
            <a:off x="9344391" y="2974393"/>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3</a:t>
            </a:r>
          </a:p>
          <a:p>
            <a:pPr algn="ctr"/>
            <a:endParaRPr lang="en-GB" sz="2400" b="1" dirty="0">
              <a:latin typeface="Maiandra GD" panose="020E0502030308020204" pitchFamily="34" charset="0"/>
            </a:endParaRPr>
          </a:p>
        </p:txBody>
      </p:sp>
      <p:sp>
        <p:nvSpPr>
          <p:cNvPr id="22" name="TextBox 21">
            <a:extLst>
              <a:ext uri="{FF2B5EF4-FFF2-40B4-BE49-F238E27FC236}">
                <a16:creationId xmlns:a16="http://schemas.microsoft.com/office/drawing/2014/main" id="{B8ECF2A9-569B-780D-93CD-E989B262FB4E}"/>
              </a:ext>
            </a:extLst>
          </p:cNvPr>
          <p:cNvSpPr txBox="1"/>
          <p:nvPr/>
        </p:nvSpPr>
        <p:spPr>
          <a:xfrm>
            <a:off x="2179893" y="4852819"/>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4</a:t>
            </a:r>
          </a:p>
        </p:txBody>
      </p:sp>
      <p:sp>
        <p:nvSpPr>
          <p:cNvPr id="23" name="TextBox 22">
            <a:extLst>
              <a:ext uri="{FF2B5EF4-FFF2-40B4-BE49-F238E27FC236}">
                <a16:creationId xmlns:a16="http://schemas.microsoft.com/office/drawing/2014/main" id="{3D0C8A28-B63D-D54F-C0B7-C950FFE886DB}"/>
              </a:ext>
            </a:extLst>
          </p:cNvPr>
          <p:cNvSpPr txBox="1"/>
          <p:nvPr/>
        </p:nvSpPr>
        <p:spPr>
          <a:xfrm>
            <a:off x="5948997" y="483378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5</a:t>
            </a:r>
          </a:p>
        </p:txBody>
      </p:sp>
      <p:sp>
        <p:nvSpPr>
          <p:cNvPr id="24" name="TextBox 23">
            <a:extLst>
              <a:ext uri="{FF2B5EF4-FFF2-40B4-BE49-F238E27FC236}">
                <a16:creationId xmlns:a16="http://schemas.microsoft.com/office/drawing/2014/main" id="{14A91CE3-FF2F-7605-34DA-03141DA6B17E}"/>
              </a:ext>
            </a:extLst>
          </p:cNvPr>
          <p:cNvSpPr txBox="1"/>
          <p:nvPr/>
        </p:nvSpPr>
        <p:spPr>
          <a:xfrm>
            <a:off x="7941623" y="5955771"/>
            <a:ext cx="18741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6</a:t>
            </a:r>
          </a:p>
        </p:txBody>
      </p:sp>
      <p:sp>
        <p:nvSpPr>
          <p:cNvPr id="3" name="TextBox 2">
            <a:extLst>
              <a:ext uri="{FF2B5EF4-FFF2-40B4-BE49-F238E27FC236}">
                <a16:creationId xmlns:a16="http://schemas.microsoft.com/office/drawing/2014/main" id="{99CFFA7B-4180-9017-9B95-CEC30BA2BFFC}"/>
              </a:ext>
            </a:extLst>
          </p:cNvPr>
          <p:cNvSpPr txBox="1"/>
          <p:nvPr/>
        </p:nvSpPr>
        <p:spPr>
          <a:xfrm>
            <a:off x="412900" y="1125760"/>
            <a:ext cx="11366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all have special powers and our powers are the best way to deal with these sneaky monsters. The best thing about these special powers is you can use them to help others too. Each year group is going to use a different special power.</a:t>
            </a:r>
          </a:p>
        </p:txBody>
      </p:sp>
      <p:sp>
        <p:nvSpPr>
          <p:cNvPr id="8" name="TextBox 7">
            <a:extLst>
              <a:ext uri="{FF2B5EF4-FFF2-40B4-BE49-F238E27FC236}">
                <a16:creationId xmlns:a16="http://schemas.microsoft.com/office/drawing/2014/main" id="{863820F6-588C-2B29-E8AB-283BAC28A7DB}"/>
              </a:ext>
            </a:extLst>
          </p:cNvPr>
          <p:cNvSpPr txBox="1"/>
          <p:nvPr/>
        </p:nvSpPr>
        <p:spPr>
          <a:xfrm>
            <a:off x="2198543" y="3373590"/>
            <a:ext cx="1598129" cy="461665"/>
          </a:xfrm>
          <a:prstGeom prst="rect">
            <a:avLst/>
          </a:prstGeom>
          <a:solidFill>
            <a:srgbClr val="FFF35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KINDNESS</a:t>
            </a:r>
          </a:p>
        </p:txBody>
      </p:sp>
      <p:sp>
        <p:nvSpPr>
          <p:cNvPr id="9" name="TextBox 8">
            <a:extLst>
              <a:ext uri="{FF2B5EF4-FFF2-40B4-BE49-F238E27FC236}">
                <a16:creationId xmlns:a16="http://schemas.microsoft.com/office/drawing/2014/main" id="{39E4FE64-EE1A-4964-F3B3-57AA00C33FC5}"/>
              </a:ext>
            </a:extLst>
          </p:cNvPr>
          <p:cNvSpPr txBox="1"/>
          <p:nvPr/>
        </p:nvSpPr>
        <p:spPr>
          <a:xfrm>
            <a:off x="5922706" y="3375043"/>
            <a:ext cx="1598129" cy="461665"/>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PATIENCE</a:t>
            </a:r>
          </a:p>
        </p:txBody>
      </p:sp>
      <p:sp>
        <p:nvSpPr>
          <p:cNvPr id="11" name="TextBox 10">
            <a:extLst>
              <a:ext uri="{FF2B5EF4-FFF2-40B4-BE49-F238E27FC236}">
                <a16:creationId xmlns:a16="http://schemas.microsoft.com/office/drawing/2014/main" id="{7EB944DE-429A-1DAA-C36F-9AD72C82A0FD}"/>
              </a:ext>
            </a:extLst>
          </p:cNvPr>
          <p:cNvSpPr txBox="1"/>
          <p:nvPr/>
        </p:nvSpPr>
        <p:spPr>
          <a:xfrm>
            <a:off x="9413610" y="3376790"/>
            <a:ext cx="1744442" cy="461665"/>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CURIOSITY</a:t>
            </a:r>
          </a:p>
        </p:txBody>
      </p:sp>
      <p:sp>
        <p:nvSpPr>
          <p:cNvPr id="13" name="TextBox 12">
            <a:extLst>
              <a:ext uri="{FF2B5EF4-FFF2-40B4-BE49-F238E27FC236}">
                <a16:creationId xmlns:a16="http://schemas.microsoft.com/office/drawing/2014/main" id="{27A0288D-38B0-CC0D-84DC-980AB749833A}"/>
              </a:ext>
            </a:extLst>
          </p:cNvPr>
          <p:cNvSpPr txBox="1"/>
          <p:nvPr/>
        </p:nvSpPr>
        <p:spPr>
          <a:xfrm>
            <a:off x="5975872" y="5228940"/>
            <a:ext cx="1744442" cy="461665"/>
          </a:xfrm>
          <a:prstGeom prst="rect">
            <a:avLst/>
          </a:prstGeom>
          <a:solidFill>
            <a:srgbClr val="FF88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COURAGE</a:t>
            </a:r>
          </a:p>
        </p:txBody>
      </p:sp>
      <p:sp>
        <p:nvSpPr>
          <p:cNvPr id="15" name="TextBox 14">
            <a:extLst>
              <a:ext uri="{FF2B5EF4-FFF2-40B4-BE49-F238E27FC236}">
                <a16:creationId xmlns:a16="http://schemas.microsoft.com/office/drawing/2014/main" id="{205366B1-DEBD-7D67-B400-E96D8FB40CB8}"/>
              </a:ext>
            </a:extLst>
          </p:cNvPr>
          <p:cNvSpPr txBox="1"/>
          <p:nvPr/>
        </p:nvSpPr>
        <p:spPr>
          <a:xfrm>
            <a:off x="2265307" y="5245298"/>
            <a:ext cx="1598129" cy="461665"/>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FUN</a:t>
            </a:r>
          </a:p>
        </p:txBody>
      </p:sp>
      <p:sp>
        <p:nvSpPr>
          <p:cNvPr id="17" name="TextBox 16">
            <a:extLst>
              <a:ext uri="{FF2B5EF4-FFF2-40B4-BE49-F238E27FC236}">
                <a16:creationId xmlns:a16="http://schemas.microsoft.com/office/drawing/2014/main" id="{A97B3B10-1142-0666-D901-00824B0C9820}"/>
              </a:ext>
            </a:extLst>
          </p:cNvPr>
          <p:cNvSpPr txBox="1"/>
          <p:nvPr/>
        </p:nvSpPr>
        <p:spPr>
          <a:xfrm>
            <a:off x="9365685" y="5943175"/>
            <a:ext cx="2039578" cy="461665"/>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TEAMWORK</a:t>
            </a:r>
          </a:p>
        </p:txBody>
      </p:sp>
      <p:pic>
        <p:nvPicPr>
          <p:cNvPr id="25" name="Picture 24" descr="Circle&#10;&#10;Description automatically generated with medium confidence">
            <a:extLst>
              <a:ext uri="{FF2B5EF4-FFF2-40B4-BE49-F238E27FC236}">
                <a16:creationId xmlns:a16="http://schemas.microsoft.com/office/drawing/2014/main" id="{55602DDD-87AF-1A3A-776B-D7281062CE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69289" y="8962"/>
            <a:ext cx="1290391" cy="10761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7860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BBB6721-6315-7CD8-5B9F-2A8ED33592A0}"/>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CFAC236-FA92-B2CA-2A4C-1B682265A1E6}"/>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2F62296C-FF1C-90CA-C294-07E45AFFA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8" name="Picture 7" descr="A picture containing icon&#10;&#10;Description automatically generated">
            <a:extLst>
              <a:ext uri="{FF2B5EF4-FFF2-40B4-BE49-F238E27FC236}">
                <a16:creationId xmlns:a16="http://schemas.microsoft.com/office/drawing/2014/main" id="{86C65770-A859-7E57-5C86-7D95E600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2457" y="2157531"/>
            <a:ext cx="2001509" cy="1900062"/>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6C641526-543D-8983-81C9-8AB8F15B3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9717" y="2439963"/>
            <a:ext cx="1752811" cy="1470176"/>
          </a:xfrm>
          <a:prstGeom prst="rect">
            <a:avLst/>
          </a:prstGeom>
        </p:spPr>
      </p:pic>
      <p:pic>
        <p:nvPicPr>
          <p:cNvPr id="11" name="Picture 10" descr="A picture containing vector graphics&#10;&#10;Description automatically generated">
            <a:extLst>
              <a:ext uri="{FF2B5EF4-FFF2-40B4-BE49-F238E27FC236}">
                <a16:creationId xmlns:a16="http://schemas.microsoft.com/office/drawing/2014/main" id="{D86D0A28-32EC-FE64-18BA-3226E26CEC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7248" y="2589659"/>
            <a:ext cx="1642839" cy="1176846"/>
          </a:xfrm>
          <a:prstGeom prst="rect">
            <a:avLst/>
          </a:prstGeom>
        </p:spPr>
      </p:pic>
      <p:pic>
        <p:nvPicPr>
          <p:cNvPr id="13" name="Picture 12" descr="Icon&#10;&#10;Description automatically generated">
            <a:extLst>
              <a:ext uri="{FF2B5EF4-FFF2-40B4-BE49-F238E27FC236}">
                <a16:creationId xmlns:a16="http://schemas.microsoft.com/office/drawing/2014/main" id="{A6F4D8EB-84A0-C026-FB91-495D3822F1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22259">
            <a:off x="5041598" y="4262133"/>
            <a:ext cx="1405127" cy="1598245"/>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AA27DDEA-0A55-E406-42AA-D7412AB053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7217">
            <a:off x="2891363" y="3931213"/>
            <a:ext cx="1529664" cy="1914490"/>
          </a:xfrm>
          <a:prstGeom prst="rect">
            <a:avLst/>
          </a:prstGeom>
        </p:spPr>
      </p:pic>
      <p:pic>
        <p:nvPicPr>
          <p:cNvPr id="17" name="Picture 16" descr="Icon&#10;&#10;Description automatically generated">
            <a:extLst>
              <a:ext uri="{FF2B5EF4-FFF2-40B4-BE49-F238E27FC236}">
                <a16:creationId xmlns:a16="http://schemas.microsoft.com/office/drawing/2014/main" id="{50F7BCBE-2B37-2CCB-D6FF-844B8EAE98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2439" y="4297386"/>
            <a:ext cx="1360642" cy="1548317"/>
          </a:xfrm>
          <a:prstGeom prst="rect">
            <a:avLst/>
          </a:prstGeom>
        </p:spPr>
      </p:pic>
      <p:pic>
        <p:nvPicPr>
          <p:cNvPr id="18" name="Picture 17" descr="Icon&#10;&#10;Description automatically generated">
            <a:extLst>
              <a:ext uri="{FF2B5EF4-FFF2-40B4-BE49-F238E27FC236}">
                <a16:creationId xmlns:a16="http://schemas.microsoft.com/office/drawing/2014/main" id="{47D20822-1872-B6D4-E779-6D3C35B17B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62114" y="4276609"/>
            <a:ext cx="1383500" cy="1574422"/>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33CAADD5-D4CA-006D-C990-E0DDA66507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73030" y="4217478"/>
            <a:ext cx="3734500" cy="1615675"/>
          </a:xfrm>
          <a:prstGeom prst="rect">
            <a:avLst/>
          </a:prstGeom>
        </p:spPr>
      </p:pic>
      <p:pic>
        <p:nvPicPr>
          <p:cNvPr id="22" name="Picture 21" descr="Logo&#10;&#10;Description automatically generated">
            <a:extLst>
              <a:ext uri="{FF2B5EF4-FFF2-40B4-BE49-F238E27FC236}">
                <a16:creationId xmlns:a16="http://schemas.microsoft.com/office/drawing/2014/main" id="{3EF9C9B9-EE39-3ED8-C198-7E68144681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38906" y="4294979"/>
            <a:ext cx="1405127" cy="1599033"/>
          </a:xfrm>
          <a:prstGeom prst="rect">
            <a:avLst/>
          </a:prstGeom>
        </p:spPr>
      </p:pic>
      <p:sp>
        <p:nvSpPr>
          <p:cNvPr id="23" name="TextBox 22">
            <a:extLst>
              <a:ext uri="{FF2B5EF4-FFF2-40B4-BE49-F238E27FC236}">
                <a16:creationId xmlns:a16="http://schemas.microsoft.com/office/drawing/2014/main" id="{73F37226-F5C7-C221-1B65-E9C57226D99E}"/>
              </a:ext>
            </a:extLst>
          </p:cNvPr>
          <p:cNvSpPr txBox="1"/>
          <p:nvPr/>
        </p:nvSpPr>
        <p:spPr>
          <a:xfrm>
            <a:off x="529165" y="1426776"/>
            <a:ext cx="111079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Each special power is an expert at dealing with specific monsters . . . </a:t>
            </a:r>
          </a:p>
        </p:txBody>
      </p:sp>
    </p:spTree>
    <p:extLst>
      <p:ext uri="{BB962C8B-B14F-4D97-AF65-F5344CB8AC3E}">
        <p14:creationId xmlns:p14="http://schemas.microsoft.com/office/powerpoint/2010/main" val="368890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DBFBB86-0DB1-2FCB-C5FF-04BFFB985326}"/>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27696" y="335122"/>
            <a:ext cx="88629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514364" y="2427219"/>
            <a:ext cx="70780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latin typeface="Maiandra GD" panose="020E0502030308020204" pitchFamily="34" charset="0"/>
              </a:rPr>
              <a:t>Our special power is:</a:t>
            </a:r>
          </a:p>
        </p:txBody>
      </p:sp>
      <p:sp>
        <p:nvSpPr>
          <p:cNvPr id="3" name="TextBox 2">
            <a:extLst>
              <a:ext uri="{FF2B5EF4-FFF2-40B4-BE49-F238E27FC236}">
                <a16:creationId xmlns:a16="http://schemas.microsoft.com/office/drawing/2014/main" id="{D7427728-CC5C-7914-CB58-96501608A719}"/>
              </a:ext>
            </a:extLst>
          </p:cNvPr>
          <p:cNvSpPr txBox="1"/>
          <p:nvPr/>
        </p:nvSpPr>
        <p:spPr>
          <a:xfrm>
            <a:off x="2523013" y="3242101"/>
            <a:ext cx="3335032" cy="830997"/>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latin typeface="Maiandra GD" panose="020E0502030308020204" pitchFamily="34" charset="0"/>
              </a:rPr>
              <a:t>PATIENCE</a:t>
            </a:r>
          </a:p>
        </p:txBody>
      </p:sp>
      <p:pic>
        <p:nvPicPr>
          <p:cNvPr id="9" name="Picture 8" descr="A picture containing logo&#10;&#10;Description automatically generated">
            <a:extLst>
              <a:ext uri="{FF2B5EF4-FFF2-40B4-BE49-F238E27FC236}">
                <a16:creationId xmlns:a16="http://schemas.microsoft.com/office/drawing/2014/main" id="{9A7A9E28-6E85-DA5D-1D1D-833852C2DE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77" r="-4683" b="-4681"/>
          <a:stretch/>
        </p:blipFill>
        <p:spPr>
          <a:xfrm>
            <a:off x="6428792" y="1216670"/>
            <a:ext cx="3954978" cy="4642954"/>
          </a:xfrm>
          <a:prstGeom prst="rect">
            <a:avLst/>
          </a:prstGeom>
        </p:spPr>
      </p:pic>
      <p:pic>
        <p:nvPicPr>
          <p:cNvPr id="8" name="Picture 7" descr="Circle&#10;&#10;Description automatically generated with medium confidence">
            <a:extLst>
              <a:ext uri="{FF2B5EF4-FFF2-40B4-BE49-F238E27FC236}">
                <a16:creationId xmlns:a16="http://schemas.microsoft.com/office/drawing/2014/main" id="{7644BB7B-907A-6B17-1653-16634C5229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1176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F1783E9-79C6-B6A0-2A9E-67127E1F1218}"/>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27696" y="400760"/>
            <a:ext cx="84996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Patience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650799" y="1356551"/>
            <a:ext cx="1089040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As a class, let's think about why our gift PATIENCE is so precious by answering the questions. </a:t>
            </a:r>
          </a:p>
          <a:p>
            <a:pPr algn="ctr"/>
            <a:endParaRPr lang="en-GB" sz="3200" dirty="0">
              <a:latin typeface="Maiandra GD" panose="020E0502030308020204" pitchFamily="34" charset="0"/>
            </a:endParaRPr>
          </a:p>
        </p:txBody>
      </p:sp>
      <p:sp>
        <p:nvSpPr>
          <p:cNvPr id="30" name="TextBox 29">
            <a:extLst>
              <a:ext uri="{FF2B5EF4-FFF2-40B4-BE49-F238E27FC236}">
                <a16:creationId xmlns:a16="http://schemas.microsoft.com/office/drawing/2014/main" id="{5758DE2C-EB9A-1E43-AC75-3668D797A200}"/>
              </a:ext>
            </a:extLst>
          </p:cNvPr>
          <p:cNvSpPr txBox="1"/>
          <p:nvPr/>
        </p:nvSpPr>
        <p:spPr>
          <a:xfrm>
            <a:off x="617758" y="2335368"/>
            <a:ext cx="1044212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aiandra GD" panose="020E0502030308020204" pitchFamily="34" charset="0"/>
              </a:rPr>
              <a:t>1. What does your special power: </a:t>
            </a:r>
          </a:p>
          <a:p>
            <a:pPr marL="342900" indent="-342900">
              <a:buFont typeface="Arial" panose="020B0604020202020204" pitchFamily="34" charset="0"/>
              <a:buChar char="•"/>
            </a:pPr>
            <a:r>
              <a:rPr lang="en-GB" sz="2400" b="1" dirty="0">
                <a:latin typeface="Maiandra GD" panose="020E0502030308020204" pitchFamily="34" charset="0"/>
              </a:rPr>
              <a:t>Look like?</a:t>
            </a:r>
          </a:p>
          <a:p>
            <a:pPr marL="342900" indent="-342900">
              <a:buFont typeface="Arial" panose="020B0604020202020204" pitchFamily="34" charset="0"/>
              <a:buChar char="•"/>
            </a:pPr>
            <a:r>
              <a:rPr lang="en-GB" sz="2400" b="1" dirty="0">
                <a:latin typeface="Maiandra GD" panose="020E0502030308020204" pitchFamily="34" charset="0"/>
              </a:rPr>
              <a:t>Feel like?</a:t>
            </a:r>
          </a:p>
          <a:p>
            <a:pPr marL="342900" indent="-342900">
              <a:spcAft>
                <a:spcPts val="1200"/>
              </a:spcAft>
              <a:buFont typeface="Arial" panose="020B0604020202020204" pitchFamily="34" charset="0"/>
              <a:buChar char="•"/>
            </a:pPr>
            <a:r>
              <a:rPr lang="en-GB" sz="2400" b="1" dirty="0">
                <a:latin typeface="Maiandra GD" panose="020E0502030308020204" pitchFamily="34" charset="0"/>
              </a:rPr>
              <a:t>Sound like?</a:t>
            </a:r>
          </a:p>
          <a:p>
            <a:pPr>
              <a:spcAft>
                <a:spcPts val="1200"/>
              </a:spcAft>
            </a:pPr>
            <a:endParaRPr lang="en-GB" sz="2000" b="1" dirty="0">
              <a:latin typeface="Maiandra GD" panose="020E0502030308020204" pitchFamily="34" charset="0"/>
            </a:endParaRPr>
          </a:p>
          <a:p>
            <a:pPr>
              <a:spcAft>
                <a:spcPts val="1200"/>
              </a:spcAft>
            </a:pPr>
            <a:r>
              <a:rPr lang="en-GB" sz="2400" b="1" dirty="0">
                <a:latin typeface="Maiandra GD" panose="020E0502030308020204" pitchFamily="34" charset="0"/>
              </a:rPr>
              <a:t>2. How does it look/sound/feel when different people use it? </a:t>
            </a:r>
          </a:p>
          <a:p>
            <a:pPr>
              <a:spcAft>
                <a:spcPts val="1200"/>
              </a:spcAft>
            </a:pPr>
            <a:r>
              <a:rPr lang="en-GB" sz="2400" b="1" dirty="0">
                <a:latin typeface="Maiandra GD" panose="020E0502030308020204" pitchFamily="34" charset="0"/>
              </a:rPr>
              <a:t>3. What is difficult about using this special power? </a:t>
            </a:r>
          </a:p>
          <a:p>
            <a:pPr>
              <a:spcAft>
                <a:spcPts val="1200"/>
              </a:spcAft>
            </a:pPr>
            <a:r>
              <a:rPr lang="en-GB" sz="2400" b="1" dirty="0">
                <a:latin typeface="Maiandra GD" panose="020E0502030308020204" pitchFamily="34" charset="0"/>
              </a:rPr>
              <a:t>4. Who do you know uses this special power well? Describe them to me. </a:t>
            </a:r>
          </a:p>
          <a:p>
            <a:pPr>
              <a:spcAft>
                <a:spcPts val="1200"/>
              </a:spcAft>
            </a:pPr>
            <a:r>
              <a:rPr lang="en-GB" sz="2400" b="1" dirty="0">
                <a:latin typeface="Maiandra GD" panose="020E0502030308020204" pitchFamily="34" charset="0"/>
              </a:rPr>
              <a:t>5. Do you like using this special power? Why?</a:t>
            </a:r>
          </a:p>
          <a:p>
            <a:pPr algn="ctr"/>
            <a:endParaRPr lang="en-GB" sz="3200" dirty="0">
              <a:latin typeface="Maiandra GD" panose="020E0502030308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id="{AD4C090E-07BD-07D3-CBE7-F50BEEB74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0623" y="1692655"/>
            <a:ext cx="2873618" cy="3596549"/>
          </a:xfrm>
          <a:prstGeom prst="rect">
            <a:avLst/>
          </a:prstGeom>
        </p:spPr>
      </p:pic>
      <p:pic>
        <p:nvPicPr>
          <p:cNvPr id="4" name="Picture 3" descr="Circle&#10;&#10;Description automatically generated with medium confidence">
            <a:extLst>
              <a:ext uri="{FF2B5EF4-FFF2-40B4-BE49-F238E27FC236}">
                <a16:creationId xmlns:a16="http://schemas.microsoft.com/office/drawing/2014/main" id="{7AECA483-427C-FD82-51A9-91E648066B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9144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B1981FD-C17A-F2E1-3867-19EC258EB7A1}"/>
              </a:ext>
            </a:extLst>
          </p:cNvPr>
          <p:cNvSpPr txBox="1"/>
          <p:nvPr/>
        </p:nvSpPr>
        <p:spPr>
          <a:xfrm>
            <a:off x="429118" y="2438738"/>
            <a:ext cx="5818792" cy="2554545"/>
          </a:xfrm>
          <a:prstGeom prst="rect">
            <a:avLst/>
          </a:prstGeom>
          <a:solidFill>
            <a:schemeClr val="bg1"/>
          </a:solidFill>
        </p:spPr>
        <p:txBody>
          <a:bodyPr wrap="square" rtlCol="0">
            <a:spAutoFit/>
          </a:bodyPr>
          <a:lstStyle/>
          <a:p>
            <a:r>
              <a:rPr lang="en-GB" sz="4000" b="1" dirty="0">
                <a:solidFill>
                  <a:sysClr val="windowText" lastClr="000000"/>
                </a:solidFill>
                <a:latin typeface="Maiandra GD" panose="020E0502030308020204" pitchFamily="34" charset="0"/>
              </a:rPr>
              <a:t>“Build bridges, not walls . . . talk to one another, listen to each other,  walk together”</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419168" y="657225"/>
            <a:ext cx="7153068" cy="1323439"/>
          </a:xfrm>
          <a:prstGeom prst="rect">
            <a:avLst/>
          </a:prstGeom>
          <a:noFill/>
        </p:spPr>
        <p:txBody>
          <a:bodyPr wrap="square" rtlCol="0">
            <a:spAutoFit/>
          </a:bodyPr>
          <a:lstStyle/>
          <a:p>
            <a:r>
              <a:rPr lang="en-GB" sz="4000" b="1" dirty="0">
                <a:solidFill>
                  <a:schemeClr val="bg1"/>
                </a:solidFill>
                <a:latin typeface="Maiandra GD" panose="020E0502030308020204" pitchFamily="34" charset="0"/>
              </a:rPr>
              <a:t>This year’s Lent Appeal is inspired by Pope Francis’s call:</a:t>
            </a:r>
            <a:endParaRPr lang="en-GB" sz="4000" dirty="0">
              <a:solidFill>
                <a:schemeClr val="bg1"/>
              </a:solidFill>
            </a:endParaRPr>
          </a:p>
        </p:txBody>
      </p:sp>
    </p:spTree>
    <p:extLst>
      <p:ext uri="{BB962C8B-B14F-4D97-AF65-F5344CB8AC3E}">
        <p14:creationId xmlns:p14="http://schemas.microsoft.com/office/powerpoint/2010/main" val="422163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1FBD4EF-5382-7787-7563-22E1E5E2E9DD}"/>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ircle&#10;&#10;Description automatically generated with medium confidence">
            <a:extLst>
              <a:ext uri="{FF2B5EF4-FFF2-40B4-BE49-F238E27FC236}">
                <a16:creationId xmlns:a16="http://schemas.microsoft.com/office/drawing/2014/main" id="{C10B524F-A56E-9CD9-A826-F7D7811369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347700"/>
            <a:ext cx="77712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a:t>
            </a:r>
            <a:r>
              <a:rPr lang="en-US" sz="4000" b="1">
                <a:solidFill>
                  <a:schemeClr val="bg1"/>
                </a:solidFill>
                <a:effectLst>
                  <a:outerShdw blurRad="50800" dist="50800" dir="5400000" algn="t" rotWithShape="0">
                    <a:prstClr val="black">
                      <a:alpha val="54000"/>
                    </a:prstClr>
                  </a:outerShdw>
                </a:effectLst>
                <a:latin typeface="Maiandra GD" panose="020E0502030308020204" pitchFamily="34" charset="0"/>
              </a:rPr>
              <a:t>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3" name="TextBox 2">
            <a:extLst>
              <a:ext uri="{FF2B5EF4-FFF2-40B4-BE49-F238E27FC236}">
                <a16:creationId xmlns:a16="http://schemas.microsoft.com/office/drawing/2014/main" id="{5E066CC9-AE85-54DB-CFDD-35B15836E66C}"/>
              </a:ext>
            </a:extLst>
          </p:cNvPr>
          <p:cNvSpPr txBox="1"/>
          <p:nvPr/>
        </p:nvSpPr>
        <p:spPr>
          <a:xfrm>
            <a:off x="75368" y="1312548"/>
            <a:ext cx="40082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Your monster is . . . </a:t>
            </a:r>
          </a:p>
        </p:txBody>
      </p:sp>
      <p:sp>
        <p:nvSpPr>
          <p:cNvPr id="23" name="TextBox 22">
            <a:extLst>
              <a:ext uri="{FF2B5EF4-FFF2-40B4-BE49-F238E27FC236}">
                <a16:creationId xmlns:a16="http://schemas.microsoft.com/office/drawing/2014/main" id="{73F37226-F5C7-C221-1B65-E9C57226D99E}"/>
              </a:ext>
            </a:extLst>
          </p:cNvPr>
          <p:cNvSpPr txBox="1"/>
          <p:nvPr/>
        </p:nvSpPr>
        <p:spPr>
          <a:xfrm>
            <a:off x="3375503" y="2201903"/>
            <a:ext cx="815567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aiandra GD" panose="020E0502030308020204" pitchFamily="34" charset="0"/>
              </a:rPr>
              <a:t>The rain cloud monster can also make you feel grumpy and frustrated. He can make you feel grumpy with yourself if you can't do something and sometimes this makes you give up. He can also make you grumpy with others when they do something you don't like or are taking too long. Have you felt like this before?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aiandra GD" panose="020E0502030308020204" pitchFamily="34" charset="0"/>
              </a:rPr>
              <a:t>By using your PATIENCE superpower you can help this monster to feel calmer and more confident. By teaching the rain cloud monster about patience he learns to take his time, try again and ask for help if he needs it. </a:t>
            </a:r>
          </a:p>
        </p:txBody>
      </p:sp>
      <p:sp>
        <p:nvSpPr>
          <p:cNvPr id="4" name="TextBox 3">
            <a:extLst>
              <a:ext uri="{FF2B5EF4-FFF2-40B4-BE49-F238E27FC236}">
                <a16:creationId xmlns:a16="http://schemas.microsoft.com/office/drawing/2014/main" id="{BA6E9054-F30F-5A4E-E960-81D27FD4FB25}"/>
              </a:ext>
            </a:extLst>
          </p:cNvPr>
          <p:cNvSpPr txBox="1"/>
          <p:nvPr/>
        </p:nvSpPr>
        <p:spPr>
          <a:xfrm>
            <a:off x="5159829" y="1522534"/>
            <a:ext cx="4245990" cy="523220"/>
          </a:xfrm>
          <a:prstGeom prst="rect">
            <a:avLst/>
          </a:prstGeom>
          <a:solidFill>
            <a:srgbClr val="4E4EF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RAIN CLOUD MONSTER</a:t>
            </a:r>
          </a:p>
        </p:txBody>
      </p:sp>
      <p:pic>
        <p:nvPicPr>
          <p:cNvPr id="9" name="Picture 8" descr="A picture containing logo&#10;&#10;Description automatically generated">
            <a:extLst>
              <a:ext uri="{FF2B5EF4-FFF2-40B4-BE49-F238E27FC236}">
                <a16:creationId xmlns:a16="http://schemas.microsoft.com/office/drawing/2014/main" id="{D6386EDA-B6BC-2ED7-3F01-CB7D452A59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600" y="3568841"/>
            <a:ext cx="2190353" cy="2741391"/>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8E4B654C-428F-FFD2-91AF-5DC2FD38FA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364" y="1471517"/>
            <a:ext cx="2577443" cy="2446803"/>
          </a:xfrm>
          <a:prstGeom prst="rect">
            <a:avLst/>
          </a:prstGeom>
        </p:spPr>
      </p:pic>
    </p:spTree>
    <p:extLst>
      <p:ext uri="{BB962C8B-B14F-4D97-AF65-F5344CB8AC3E}">
        <p14:creationId xmlns:p14="http://schemas.microsoft.com/office/powerpoint/2010/main" val="63503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46FAA80-DCB2-D901-34E8-C316E25FDAD8}"/>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832FBA38-727B-BD3D-AD96-B59372495F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375690"/>
            <a:ext cx="76499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Activity</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3" name="TextBox 22">
            <a:extLst>
              <a:ext uri="{FF2B5EF4-FFF2-40B4-BE49-F238E27FC236}">
                <a16:creationId xmlns:a16="http://schemas.microsoft.com/office/drawing/2014/main" id="{73F37226-F5C7-C221-1B65-E9C57226D99E}"/>
              </a:ext>
            </a:extLst>
          </p:cNvPr>
          <p:cNvSpPr txBox="1"/>
          <p:nvPr/>
        </p:nvSpPr>
        <p:spPr>
          <a:xfrm>
            <a:off x="638197" y="2018414"/>
            <a:ext cx="6592147" cy="4355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 panose="020B0604020202020204" pitchFamily="34" charset="0"/>
              <a:buChar char="•"/>
            </a:pPr>
            <a:r>
              <a:rPr lang="en-GB" sz="2100" b="1" dirty="0">
                <a:latin typeface="Maiandra GD" panose="020E0502030308020204" pitchFamily="34" charset="0"/>
              </a:rPr>
              <a:t>Form into pairs, with someone of a similar height.​</a:t>
            </a:r>
          </a:p>
          <a:p>
            <a:pPr marL="342900" indent="-342900">
              <a:spcAft>
                <a:spcPts val="600"/>
              </a:spcAft>
              <a:buFont typeface="Arial" panose="020B0604020202020204" pitchFamily="34" charset="0"/>
              <a:buChar char="•"/>
            </a:pPr>
            <a:r>
              <a:rPr lang="en-GB" sz="2100" b="1" dirty="0">
                <a:latin typeface="Maiandra GD" panose="020E0502030308020204" pitchFamily="34" charset="0"/>
              </a:rPr>
              <a:t>Standing side by side, ask each person to lean sideways towards their partner resting on one another’s shoulders.​</a:t>
            </a:r>
          </a:p>
          <a:p>
            <a:pPr marL="342900" indent="-342900">
              <a:spcAft>
                <a:spcPts val="600"/>
              </a:spcAft>
              <a:buFont typeface="Arial" panose="020B0604020202020204" pitchFamily="34" charset="0"/>
              <a:buChar char="•"/>
            </a:pPr>
            <a:r>
              <a:rPr lang="en-GB" sz="2100" b="1" dirty="0">
                <a:latin typeface="Maiandra GD" panose="020E0502030308020204" pitchFamily="34" charset="0"/>
              </a:rPr>
              <a:t>Ask each person to shift their own feet away from their partner as far as they feel comfortable.​</a:t>
            </a:r>
          </a:p>
          <a:p>
            <a:pPr marL="342900" indent="-342900">
              <a:spcAft>
                <a:spcPts val="600"/>
              </a:spcAft>
              <a:buFont typeface="Arial" panose="020B0604020202020204" pitchFamily="34" charset="0"/>
              <a:buChar char="•"/>
            </a:pPr>
            <a:r>
              <a:rPr lang="en-GB" sz="2100" b="1" dirty="0">
                <a:latin typeface="Maiandra GD" panose="020E0502030308020204" pitchFamily="34" charset="0"/>
              </a:rPr>
              <a:t>When ready, explain that each pair should aim to maintain this leaning stance as they walk together to an agreed point.​</a:t>
            </a:r>
          </a:p>
          <a:p>
            <a:pPr marL="342900" indent="-342900">
              <a:spcAft>
                <a:spcPts val="600"/>
              </a:spcAft>
              <a:buFont typeface="Arial" panose="020B0604020202020204" pitchFamily="34" charset="0"/>
              <a:buChar char="•"/>
            </a:pPr>
            <a:r>
              <a:rPr lang="en-GB" sz="2100" b="1" dirty="0">
                <a:latin typeface="Maiandra GD" panose="020E0502030308020204" pitchFamily="34" charset="0"/>
              </a:rPr>
              <a:t>When ready, swap sides or swap partners.​</a:t>
            </a:r>
          </a:p>
          <a:p>
            <a:pPr marL="342900" indent="-342900">
              <a:spcAft>
                <a:spcPts val="600"/>
              </a:spcAft>
              <a:buFont typeface="Arial" panose="020B0604020202020204" pitchFamily="34" charset="0"/>
              <a:buChar char="•"/>
            </a:pPr>
            <a:r>
              <a:rPr lang="en-GB" sz="2100" b="1" dirty="0">
                <a:latin typeface="Maiandra GD" panose="020E0502030308020204" pitchFamily="34" charset="0"/>
                <a:hlinkClick r:id="rId4"/>
              </a:rPr>
              <a:t>Lean Walk Trust-Building Exercise - Move Your Group &amp; Build Trust (playmeo.com)</a:t>
            </a:r>
            <a:endParaRPr lang="en-GB" sz="2100" b="1" dirty="0">
              <a:latin typeface="Maiandra GD" panose="020E0502030308020204" pitchFamily="34" charset="0"/>
            </a:endParaRPr>
          </a:p>
        </p:txBody>
      </p:sp>
      <p:sp>
        <p:nvSpPr>
          <p:cNvPr id="4" name="TextBox 3">
            <a:extLst>
              <a:ext uri="{FF2B5EF4-FFF2-40B4-BE49-F238E27FC236}">
                <a16:creationId xmlns:a16="http://schemas.microsoft.com/office/drawing/2014/main" id="{BA6E9054-F30F-5A4E-E960-81D27FD4FB25}"/>
              </a:ext>
            </a:extLst>
          </p:cNvPr>
          <p:cNvSpPr txBox="1"/>
          <p:nvPr/>
        </p:nvSpPr>
        <p:spPr>
          <a:xfrm>
            <a:off x="4552928" y="1468165"/>
            <a:ext cx="3060441" cy="523220"/>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Lean Walk Trust</a:t>
            </a:r>
          </a:p>
        </p:txBody>
      </p:sp>
      <p:pic>
        <p:nvPicPr>
          <p:cNvPr id="12" name="Picture 11" descr="Icon&#10;&#10;Description automatically generated">
            <a:extLst>
              <a:ext uri="{FF2B5EF4-FFF2-40B4-BE49-F238E27FC236}">
                <a16:creationId xmlns:a16="http://schemas.microsoft.com/office/drawing/2014/main" id="{503D94C8-AD4A-62F8-FA9F-595203B319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32892" y="4832200"/>
            <a:ext cx="2553787" cy="1399600"/>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A2E26609-3436-0776-2B5D-997B281085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04951" y="3220071"/>
            <a:ext cx="1827066" cy="1907656"/>
          </a:xfrm>
          <a:prstGeom prst="rect">
            <a:avLst/>
          </a:prstGeom>
        </p:spPr>
      </p:pic>
      <p:pic>
        <p:nvPicPr>
          <p:cNvPr id="15" name="Picture 14">
            <a:extLst>
              <a:ext uri="{FF2B5EF4-FFF2-40B4-BE49-F238E27FC236}">
                <a16:creationId xmlns:a16="http://schemas.microsoft.com/office/drawing/2014/main" id="{047B5149-900A-3421-6A15-73417CA319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26120" y="1722025"/>
            <a:ext cx="2880055" cy="2160041"/>
          </a:xfrm>
          <a:prstGeom prst="rect">
            <a:avLst/>
          </a:prstGeom>
        </p:spPr>
      </p:pic>
    </p:spTree>
    <p:extLst>
      <p:ext uri="{BB962C8B-B14F-4D97-AF65-F5344CB8AC3E}">
        <p14:creationId xmlns:p14="http://schemas.microsoft.com/office/powerpoint/2010/main" val="45607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4999765-9E5B-725E-B1EB-D71C22168CF2}"/>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357028"/>
            <a:ext cx="83684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Activity</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3" name="TextBox 22">
            <a:extLst>
              <a:ext uri="{FF2B5EF4-FFF2-40B4-BE49-F238E27FC236}">
                <a16:creationId xmlns:a16="http://schemas.microsoft.com/office/drawing/2014/main" id="{73F37226-F5C7-C221-1B65-E9C57226D99E}"/>
              </a:ext>
            </a:extLst>
          </p:cNvPr>
          <p:cNvSpPr txBox="1"/>
          <p:nvPr/>
        </p:nvSpPr>
        <p:spPr>
          <a:xfrm>
            <a:off x="638198" y="2139712"/>
            <a:ext cx="5923675" cy="4170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aiandra GD" panose="020E0502030308020204" pitchFamily="34" charset="0"/>
              </a:rPr>
              <a:t>There are lots of sorting jobs that need to be completed, but they can be a bit fiddly.</a:t>
            </a:r>
          </a:p>
          <a:p>
            <a:r>
              <a:rPr lang="en-GB" sz="2400" b="1" dirty="0">
                <a:latin typeface="Maiandra GD" panose="020E0502030308020204" pitchFamily="34" charset="0"/>
              </a:rPr>
              <a:t> </a:t>
            </a:r>
          </a:p>
          <a:p>
            <a:pPr>
              <a:spcAft>
                <a:spcPts val="600"/>
              </a:spcAft>
            </a:pPr>
            <a:r>
              <a:rPr lang="en-GB" sz="2400" b="1" dirty="0">
                <a:latin typeface="Maiandra GD" panose="020E0502030308020204" pitchFamily="34" charset="0"/>
              </a:rPr>
              <a:t>1. Using tweezers pick out counters from the tray</a:t>
            </a:r>
          </a:p>
          <a:p>
            <a:pPr>
              <a:spcAft>
                <a:spcPts val="600"/>
              </a:spcAft>
            </a:pPr>
            <a:r>
              <a:rPr lang="en-GB" sz="2400" b="1" dirty="0">
                <a:latin typeface="Maiandra GD" panose="020E0502030308020204" pitchFamily="34" charset="0"/>
              </a:rPr>
              <a:t>2. Carefully line up the dominoes in a line </a:t>
            </a:r>
          </a:p>
          <a:p>
            <a:pPr>
              <a:spcAft>
                <a:spcPts val="600"/>
              </a:spcAft>
            </a:pPr>
            <a:r>
              <a:rPr lang="en-GB" sz="2400" b="1" dirty="0">
                <a:latin typeface="Maiandra GD" panose="020E0502030308020204" pitchFamily="34" charset="0"/>
              </a:rPr>
              <a:t>3. Build a tower with playing cards</a:t>
            </a:r>
          </a:p>
          <a:p>
            <a:pPr>
              <a:spcAft>
                <a:spcPts val="600"/>
              </a:spcAft>
            </a:pPr>
            <a:r>
              <a:rPr lang="en-GB" sz="2400" b="1" dirty="0">
                <a:latin typeface="Maiandra GD" panose="020E0502030308020204" pitchFamily="34" charset="0"/>
              </a:rPr>
              <a:t>4. Build a tower with cubes</a:t>
            </a:r>
          </a:p>
          <a:p>
            <a:pPr>
              <a:spcAft>
                <a:spcPts val="600"/>
              </a:spcAft>
            </a:pPr>
            <a:endParaRPr lang="en-GB" sz="1400" b="1" dirty="0">
              <a:latin typeface="Maiandra GD" panose="020E0502030308020204" pitchFamily="34" charset="0"/>
            </a:endParaRPr>
          </a:p>
          <a:p>
            <a:pPr>
              <a:spcAft>
                <a:spcPts val="600"/>
              </a:spcAft>
            </a:pPr>
            <a:r>
              <a:rPr lang="en-GB" sz="2400" b="1" dirty="0">
                <a:latin typeface="Maiandra GD" panose="020E0502030308020204" pitchFamily="34" charset="0"/>
              </a:rPr>
              <a:t>Be Patient!</a:t>
            </a:r>
          </a:p>
        </p:txBody>
      </p:sp>
      <p:sp>
        <p:nvSpPr>
          <p:cNvPr id="4" name="TextBox 3">
            <a:extLst>
              <a:ext uri="{FF2B5EF4-FFF2-40B4-BE49-F238E27FC236}">
                <a16:creationId xmlns:a16="http://schemas.microsoft.com/office/drawing/2014/main" id="{BA6E9054-F30F-5A4E-E960-81D27FD4FB25}"/>
              </a:ext>
            </a:extLst>
          </p:cNvPr>
          <p:cNvSpPr txBox="1"/>
          <p:nvPr/>
        </p:nvSpPr>
        <p:spPr>
          <a:xfrm>
            <a:off x="3150935" y="1460619"/>
            <a:ext cx="5162641" cy="523220"/>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Time to sort!</a:t>
            </a:r>
          </a:p>
        </p:txBody>
      </p:sp>
      <p:pic>
        <p:nvPicPr>
          <p:cNvPr id="12" name="Picture 11" descr="Icon&#10;&#10;Description automatically generated">
            <a:extLst>
              <a:ext uri="{FF2B5EF4-FFF2-40B4-BE49-F238E27FC236}">
                <a16:creationId xmlns:a16="http://schemas.microsoft.com/office/drawing/2014/main" id="{503D94C8-AD4A-62F8-FA9F-595203B319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195" y="4759666"/>
            <a:ext cx="2553787" cy="1399600"/>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A2E26609-3436-0776-2B5D-997B281085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61873" y="3065794"/>
            <a:ext cx="1827066" cy="190765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6E9EAF7D-C097-7B85-5068-703B21AE37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9247" y="1384251"/>
            <a:ext cx="2254008" cy="3011618"/>
          </a:xfrm>
          <a:prstGeom prst="rect">
            <a:avLst/>
          </a:prstGeom>
        </p:spPr>
      </p:pic>
      <p:pic>
        <p:nvPicPr>
          <p:cNvPr id="10" name="Picture 9" descr="Circle&#10;&#10;Description automatically generated with medium confidence">
            <a:extLst>
              <a:ext uri="{FF2B5EF4-FFF2-40B4-BE49-F238E27FC236}">
                <a16:creationId xmlns:a16="http://schemas.microsoft.com/office/drawing/2014/main" id="{D852A4A8-8913-B897-A8F0-CEB707A35E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06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2E2CB05E-687C-BFF3-554B-235D1E5E1328}"/>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ircle&#10;&#10;Description automatically generated with medium confidence">
            <a:extLst>
              <a:ext uri="{FF2B5EF4-FFF2-40B4-BE49-F238E27FC236}">
                <a16:creationId xmlns:a16="http://schemas.microsoft.com/office/drawing/2014/main" id="{50C3580B-2A57-2813-F4E5-49065C8D1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4996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Well done!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3" name="TextBox 22">
            <a:extLst>
              <a:ext uri="{FF2B5EF4-FFF2-40B4-BE49-F238E27FC236}">
                <a16:creationId xmlns:a16="http://schemas.microsoft.com/office/drawing/2014/main" id="{73F37226-F5C7-C221-1B65-E9C57226D99E}"/>
              </a:ext>
            </a:extLst>
          </p:cNvPr>
          <p:cNvSpPr txBox="1"/>
          <p:nvPr/>
        </p:nvSpPr>
        <p:spPr>
          <a:xfrm>
            <a:off x="586742" y="1444022"/>
            <a:ext cx="9023789" cy="2846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spcAft>
                <a:spcPts val="600"/>
              </a:spcAft>
            </a:pPr>
            <a:r>
              <a:rPr lang="en-US" sz="2400" b="1" dirty="0">
                <a:latin typeface="Maiandra GD" panose="020E0502030308020204" pitchFamily="34" charset="0"/>
              </a:rPr>
              <a:t>1. How did your special powers help you to connect with others? </a:t>
            </a:r>
          </a:p>
          <a:p>
            <a:pPr>
              <a:spcAft>
                <a:spcPts val="600"/>
              </a:spcAft>
            </a:pPr>
            <a:r>
              <a:rPr lang="en-US" sz="2400" b="1" dirty="0">
                <a:latin typeface="Maiandra GD" panose="020E0502030308020204" pitchFamily="34" charset="0"/>
              </a:rPr>
              <a:t>2. How did connecting with others help you? </a:t>
            </a:r>
          </a:p>
          <a:p>
            <a:pPr>
              <a:spcAft>
                <a:spcPts val="600"/>
              </a:spcAft>
            </a:pPr>
            <a:r>
              <a:rPr lang="en-US" sz="2400" b="1" dirty="0">
                <a:latin typeface="Maiandra GD" panose="020E0502030308020204" pitchFamily="34" charset="0"/>
              </a:rPr>
              <a:t>3. What did you find tricky about connecting with others?</a:t>
            </a:r>
          </a:p>
          <a:p>
            <a:pPr algn="ctr"/>
            <a:endParaRPr lang="en-US" sz="2000" b="1" dirty="0">
              <a:latin typeface="Maiandra GD" panose="020E0502030308020204" pitchFamily="34" charset="0"/>
            </a:endParaRPr>
          </a:p>
        </p:txBody>
      </p:sp>
      <p:sp>
        <p:nvSpPr>
          <p:cNvPr id="8" name="TextBox 7">
            <a:extLst>
              <a:ext uri="{FF2B5EF4-FFF2-40B4-BE49-F238E27FC236}">
                <a16:creationId xmlns:a16="http://schemas.microsoft.com/office/drawing/2014/main" id="{307E3924-912D-F48B-7FB4-D567476DFEA0}"/>
              </a:ext>
            </a:extLst>
          </p:cNvPr>
          <p:cNvSpPr txBox="1"/>
          <p:nvPr/>
        </p:nvSpPr>
        <p:spPr>
          <a:xfrm>
            <a:off x="586742" y="1444022"/>
            <a:ext cx="10992813" cy="954107"/>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Well done! You used your special power PATIENCE to help the </a:t>
            </a:r>
            <a:r>
              <a:rPr lang="en-US" sz="2800" b="1">
                <a:solidFill>
                  <a:schemeClr val="bg1"/>
                </a:solidFill>
                <a:latin typeface="Maiandra GD" panose="020E0502030308020204" pitchFamily="34" charset="0"/>
              </a:rPr>
              <a:t>children over </a:t>
            </a:r>
            <a:r>
              <a:rPr lang="en-US" sz="2800" b="1" dirty="0">
                <a:solidFill>
                  <a:schemeClr val="bg1"/>
                </a:solidFill>
                <a:latin typeface="Maiandra GD" panose="020E0502030308020204" pitchFamily="34" charset="0"/>
              </a:rPr>
              <a:t>the bridge and get home!</a:t>
            </a:r>
          </a:p>
        </p:txBody>
      </p:sp>
      <p:pic>
        <p:nvPicPr>
          <p:cNvPr id="4" name="Picture 3" descr="Diagram&#10;&#10;Description automatically generated with medium confidence">
            <a:extLst>
              <a:ext uri="{FF2B5EF4-FFF2-40B4-BE49-F238E27FC236}">
                <a16:creationId xmlns:a16="http://schemas.microsoft.com/office/drawing/2014/main" id="{96F4B55B-B573-EEF5-B7BD-00A5F4F60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82797" y="4619568"/>
            <a:ext cx="7123153" cy="1777482"/>
          </a:xfrm>
          <a:prstGeom prst="rect">
            <a:avLst/>
          </a:prstGeom>
        </p:spPr>
      </p:pic>
      <p:pic>
        <p:nvPicPr>
          <p:cNvPr id="9" name="Picture 8" descr="Icon&#10;&#10;Description automatically generated">
            <a:extLst>
              <a:ext uri="{FF2B5EF4-FFF2-40B4-BE49-F238E27FC236}">
                <a16:creationId xmlns:a16="http://schemas.microsoft.com/office/drawing/2014/main" id="{D831B437-526D-F55D-3EBE-79491A76DE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5768" y="2793494"/>
            <a:ext cx="2553787" cy="13996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D2A331D9-6128-E730-D62D-508D7915D0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304" r="-2733"/>
          <a:stretch/>
        </p:blipFill>
        <p:spPr>
          <a:xfrm>
            <a:off x="6397847" y="3896611"/>
            <a:ext cx="1873307" cy="1937126"/>
          </a:xfrm>
          <a:prstGeom prst="rect">
            <a:avLst/>
          </a:prstGeom>
        </p:spPr>
      </p:pic>
    </p:spTree>
    <p:extLst>
      <p:ext uri="{BB962C8B-B14F-4D97-AF65-F5344CB8AC3E}">
        <p14:creationId xmlns:p14="http://schemas.microsoft.com/office/powerpoint/2010/main" val="304210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plant, outdoor, beech&#10;&#10;Description automatically generated">
            <a:extLst>
              <a:ext uri="{FF2B5EF4-FFF2-40B4-BE49-F238E27FC236}">
                <a16:creationId xmlns:a16="http://schemas.microsoft.com/office/drawing/2014/main" id="{88B2D748-1B7B-D957-E1B3-46537297BB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51"/>
          <a:stretch/>
        </p:blipFill>
        <p:spPr>
          <a:xfrm>
            <a:off x="0" y="-396239"/>
            <a:ext cx="12192000" cy="748284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8D70F3E7-5A68-DEB7-5967-74A1EB99F7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7036" y="3543087"/>
            <a:ext cx="1173550" cy="1244971"/>
          </a:xfrm>
          <a:prstGeom prst="rect">
            <a:avLst/>
          </a:prstGeom>
        </p:spPr>
      </p:pic>
    </p:spTree>
    <p:extLst>
      <p:ext uri="{BB962C8B-B14F-4D97-AF65-F5344CB8AC3E}">
        <p14:creationId xmlns:p14="http://schemas.microsoft.com/office/powerpoint/2010/main" val="60074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Building Bridges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3ADD0C08-8639-806C-08F0-6590E13EF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E56E81D9-D0C3-0012-A356-AAF49B9A7CDB}"/>
              </a:ext>
            </a:extLst>
          </p:cNvPr>
          <p:cNvSpPr txBox="1"/>
          <p:nvPr/>
        </p:nvSpPr>
        <p:spPr>
          <a:xfrm>
            <a:off x="503224" y="3670051"/>
            <a:ext cx="11288726" cy="2246769"/>
          </a:xfrm>
          <a:prstGeom prst="rect">
            <a:avLst/>
          </a:prstGeom>
          <a:noFill/>
        </p:spPr>
        <p:txBody>
          <a:bodyPr wrap="square" rtlCol="0">
            <a:spAutoFit/>
          </a:bodyPr>
          <a:lstStyle/>
          <a:p>
            <a:pPr marL="514350" indent="-514350">
              <a:buAutoNum type="arabicPeriod"/>
            </a:pPr>
            <a:r>
              <a:rPr lang="en-GB" sz="2800" b="1" dirty="0">
                <a:latin typeface="Maiandra GD" panose="020E0502030308020204" pitchFamily="34" charset="0"/>
                <a:cs typeface="Helvetica" panose="020B0604020202020204" pitchFamily="34" charset="0"/>
              </a:rPr>
              <a:t>“Build bridges, not walls.” What do you think Pope Francis means?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How can we “Build bridges, not walls”?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Who can we “Build bridges” with</a:t>
            </a:r>
            <a:r>
              <a:rPr lang="en-GB" sz="2800" dirty="0">
                <a:latin typeface="Maiandra GD" panose="020E0502030308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D7936D18-DA6A-505B-9B31-6C0A893C76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5181" y="-513715"/>
            <a:ext cx="7325107" cy="3670051"/>
          </a:xfrm>
          <a:prstGeom prst="rect">
            <a:avLst/>
          </a:prstGeom>
        </p:spPr>
      </p:pic>
    </p:spTree>
    <p:extLst>
      <p:ext uri="{BB962C8B-B14F-4D97-AF65-F5344CB8AC3E}">
        <p14:creationId xmlns:p14="http://schemas.microsoft.com/office/powerpoint/2010/main" val="140105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643093"/>
            <a:ext cx="72175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Pope Francis asks us to build bridges and form meaningful connections with others.</a:t>
            </a:r>
          </a:p>
          <a:p>
            <a:pPr algn="ctr"/>
            <a:endParaRPr lang="en-GB" sz="3200" b="1" dirty="0">
              <a:latin typeface="Maiandra GD" panose="020E0502030308020204" pitchFamily="34" charset="0"/>
            </a:endParaRPr>
          </a:p>
          <a:p>
            <a:pPr algn="ctr"/>
            <a:r>
              <a:rPr lang="en-US" sz="3200" b="1" dirty="0">
                <a:latin typeface="Maiandra GD" panose="020E0502030308020204" pitchFamily="34" charset="0"/>
                <a:ea typeface="+mn-lt"/>
                <a:cs typeface="+mn-lt"/>
              </a:rPr>
              <a:t>Forming positive, healthy and meaningful connections with other people is very important for our mental health and emotional wellbeing. </a:t>
            </a:r>
          </a:p>
        </p:txBody>
      </p:sp>
      <p:pic>
        <p:nvPicPr>
          <p:cNvPr id="12" name="Picture 11">
            <a:extLst>
              <a:ext uri="{FF2B5EF4-FFF2-40B4-BE49-F238E27FC236}">
                <a16:creationId xmlns:a16="http://schemas.microsoft.com/office/drawing/2014/main" id="{D238000E-86B8-0960-38A4-45CD84580BA8}"/>
              </a:ext>
            </a:extLst>
          </p:cNvPr>
          <p:cNvPicPr>
            <a:picLocks noChangeAspect="1"/>
          </p:cNvPicPr>
          <p:nvPr/>
        </p:nvPicPr>
        <p:blipFill>
          <a:blip r:embed="rId4"/>
          <a:stretch>
            <a:fillRect/>
          </a:stretch>
        </p:blipFill>
        <p:spPr>
          <a:xfrm>
            <a:off x="7827064" y="2495804"/>
            <a:ext cx="3755461" cy="2499577"/>
          </a:xfrm>
          <a:prstGeom prst="rect">
            <a:avLst/>
          </a:prstGeom>
        </p:spPr>
      </p:pic>
    </p:spTree>
    <p:extLst>
      <p:ext uri="{BB962C8B-B14F-4D97-AF65-F5344CB8AC3E}">
        <p14:creationId xmlns:p14="http://schemas.microsoft.com/office/powerpoint/2010/main" val="199014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489205"/>
            <a:ext cx="7217589"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This Lent, we will also be thinking about how we can connect with children and families who need our help. </a:t>
            </a:r>
          </a:p>
          <a:p>
            <a:pPr algn="ctr"/>
            <a:endParaRPr lang="en-US" sz="2800" b="1" dirty="0">
              <a:latin typeface="Maiandra GD" panose="020E0502030308020204" pitchFamily="34" charset="0"/>
            </a:endParaRPr>
          </a:p>
          <a:p>
            <a:pPr algn="ctr"/>
            <a:r>
              <a:rPr lang="en-US" sz="2800" b="1" dirty="0">
                <a:latin typeface="Maiandra GD" panose="020E0502030308020204" pitchFamily="34" charset="0"/>
              </a:rPr>
              <a:t>Our school will be raising money for the Catholic Children’s Society (</a:t>
            </a:r>
            <a:r>
              <a:rPr lang="en-GB" sz="2800" b="1" dirty="0">
                <a:latin typeface="Maiandra GD" panose="020E0502030308020204" pitchFamily="34" charset="0"/>
              </a:rPr>
              <a:t>CCS). CCS is a local charity that helps vulnerable children and families. </a:t>
            </a:r>
          </a:p>
          <a:p>
            <a:pPr algn="ctr"/>
            <a:endParaRPr lang="en-GB" sz="2800" b="1" dirty="0">
              <a:latin typeface="Maiandra GD" panose="020E0502030308020204" pitchFamily="34" charset="0"/>
            </a:endParaRPr>
          </a:p>
          <a:p>
            <a:pPr algn="ctr"/>
            <a:r>
              <a:rPr lang="en-GB" sz="2800" b="1" dirty="0">
                <a:latin typeface="Maiandra GD" panose="020E0502030308020204" pitchFamily="34" charset="0"/>
              </a:rPr>
              <a:t>During Lent we will learn more about the work of CCS and the children they help.</a:t>
            </a:r>
            <a:endParaRPr lang="en-US" sz="2800" b="1" dirty="0">
              <a:latin typeface="Maiandra GD" panose="020E0502030308020204" pitchFamily="34" charset="0"/>
            </a:endParaRPr>
          </a:p>
          <a:p>
            <a:pPr algn="ctr"/>
            <a:endParaRPr lang="en-US" sz="3200" b="1" dirty="0">
              <a:latin typeface="Maiandra GD" panose="020E0502030308020204" pitchFamily="34" charset="0"/>
            </a:endParaRPr>
          </a:p>
        </p:txBody>
      </p:sp>
      <p:pic>
        <p:nvPicPr>
          <p:cNvPr id="4" name="Picture 3" descr="Logo, company name&#10;&#10;Description automatically generated">
            <a:extLst>
              <a:ext uri="{FF2B5EF4-FFF2-40B4-BE49-F238E27FC236}">
                <a16:creationId xmlns:a16="http://schemas.microsoft.com/office/drawing/2014/main" id="{B3D9E1A1-F3A3-3321-B719-27B639E7B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9881" y="1442971"/>
            <a:ext cx="2266936" cy="1890626"/>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E3291FD3-3765-EDFE-84DF-FB0750F0BB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29"/>
          <a:stretch/>
        </p:blipFill>
        <p:spPr>
          <a:xfrm>
            <a:off x="8248663" y="3429000"/>
            <a:ext cx="2929410" cy="2797213"/>
          </a:xfrm>
          <a:prstGeom prst="rect">
            <a:avLst/>
          </a:prstGeom>
        </p:spPr>
      </p:pic>
    </p:spTree>
    <p:extLst>
      <p:ext uri="{BB962C8B-B14F-4D97-AF65-F5344CB8AC3E}">
        <p14:creationId xmlns:p14="http://schemas.microsoft.com/office/powerpoint/2010/main" val="103926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39036" y="2498586"/>
            <a:ext cx="110882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 The Catholic Children’s Society (CCS) is asking you to go on a Lent adventure and connect with others . . . </a:t>
            </a:r>
            <a:endParaRPr lang="en-US" sz="4000" b="1" dirty="0">
              <a:latin typeface="Maiandra GD" panose="020E0502030308020204" pitchFamily="34" charset="0"/>
            </a:endParaRPr>
          </a:p>
        </p:txBody>
      </p:sp>
    </p:spTree>
    <p:extLst>
      <p:ext uri="{BB962C8B-B14F-4D97-AF65-F5344CB8AC3E}">
        <p14:creationId xmlns:p14="http://schemas.microsoft.com/office/powerpoint/2010/main" val="919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nature, mountain&#10;&#10;Description automatically generated">
            <a:extLst>
              <a:ext uri="{FF2B5EF4-FFF2-40B4-BE49-F238E27FC236}">
                <a16:creationId xmlns:a16="http://schemas.microsoft.com/office/drawing/2014/main" id="{0E68F125-D5A9-4612-74A5-FC8E6974C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141C15F-C815-C093-2877-6E7549007F26}"/>
              </a:ext>
            </a:extLst>
          </p:cNvPr>
          <p:cNvSpPr/>
          <p:nvPr/>
        </p:nvSpPr>
        <p:spPr>
          <a:xfrm>
            <a:off x="0" y="-1"/>
            <a:ext cx="12192000" cy="3752851"/>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63899A7-15E4-6E11-78D9-757E5C4E80B3}"/>
              </a:ext>
            </a:extLst>
          </p:cNvPr>
          <p:cNvSpPr txBox="1"/>
          <p:nvPr/>
        </p:nvSpPr>
        <p:spPr>
          <a:xfrm>
            <a:off x="-190501" y="1693649"/>
            <a:ext cx="12192000" cy="923330"/>
          </a:xfrm>
          <a:prstGeom prst="rect">
            <a:avLst/>
          </a:prstGeom>
          <a:noFill/>
        </p:spPr>
        <p:txBody>
          <a:bodyPr wrap="square" rtlCol="0">
            <a:spAutoFit/>
          </a:bodyPr>
          <a:lstStyle/>
          <a:p>
            <a:pPr algn="ctr"/>
            <a:r>
              <a:rPr lang="en-GB" sz="5400" b="1" dirty="0">
                <a:solidFill>
                  <a:schemeClr val="bg1"/>
                </a:solidFill>
                <a:effectLst>
                  <a:glow rad="50800">
                    <a:schemeClr val="tx1">
                      <a:lumMod val="50000"/>
                      <a:lumOff val="50000"/>
                      <a:alpha val="40000"/>
                    </a:schemeClr>
                  </a:glow>
                  <a:outerShdw blurRad="50800" dist="63500" dir="5400000" algn="t" rotWithShape="0">
                    <a:prstClr val="black">
                      <a:alpha val="45000"/>
                    </a:prstClr>
                  </a:outerShdw>
                </a:effectLst>
                <a:latin typeface="Maiandra GD" panose="020E0502030308020204" pitchFamily="34" charset="0"/>
              </a:rPr>
              <a:t>Lent Adventure</a:t>
            </a:r>
          </a:p>
        </p:txBody>
      </p:sp>
      <p:cxnSp>
        <p:nvCxnSpPr>
          <p:cNvPr id="14" name="Straight Connector 13">
            <a:extLst>
              <a:ext uri="{FF2B5EF4-FFF2-40B4-BE49-F238E27FC236}">
                <a16:creationId xmlns:a16="http://schemas.microsoft.com/office/drawing/2014/main" id="{A779A388-49F1-875D-E136-E60277832687}"/>
              </a:ext>
            </a:extLst>
          </p:cNvPr>
          <p:cNvCxnSpPr/>
          <p:nvPr/>
        </p:nvCxnSpPr>
        <p:spPr>
          <a:xfrm>
            <a:off x="1628774" y="2656944"/>
            <a:ext cx="855345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Circle&#10;&#10;Description automatically generated with medium confidence">
            <a:extLst>
              <a:ext uri="{FF2B5EF4-FFF2-40B4-BE49-F238E27FC236}">
                <a16:creationId xmlns:a16="http://schemas.microsoft.com/office/drawing/2014/main" id="{F111C516-71BD-AC21-A84D-BC403816A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7343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6B1AF2B-BAE7-C22B-1E90-DBD92FFE122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41832" y="1631693"/>
            <a:ext cx="644907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are about to go on an incredible adventure. On this adventure we will need to connect with other people.</a:t>
            </a:r>
          </a:p>
          <a:p>
            <a:pPr algn="ctr"/>
            <a:endParaRPr lang="en-US" sz="2400" dirty="0">
              <a:ea typeface="+mn-lt"/>
              <a:cs typeface="+mn-lt"/>
            </a:endParaRPr>
          </a:p>
          <a:p>
            <a:pPr algn="ctr"/>
            <a:r>
              <a:rPr lang="en-US" sz="2400" b="1" dirty="0">
                <a:latin typeface="Maiandra GD" panose="020E0502030308020204" pitchFamily="34" charset="0"/>
                <a:ea typeface="+mn-lt"/>
                <a:cs typeface="+mn-lt"/>
              </a:rPr>
              <a:t>1. Who do you connect with during your week?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2. Who do you connect with during special times in the year?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3. Who do you connect with during your school day? </a:t>
            </a:r>
          </a:p>
          <a:p>
            <a:pPr algn="ctr"/>
            <a:endParaRPr lang="en-US" sz="3200" b="1" dirty="0">
              <a:latin typeface="Maiandra GD" panose="020E0502030308020204" pitchFamily="34" charset="0"/>
            </a:endParaRPr>
          </a:p>
        </p:txBody>
      </p:sp>
      <p:pic>
        <p:nvPicPr>
          <p:cNvPr id="10" name="Picture 9" descr="A group of people playing football&#10;&#10;Description automatically generated with medium confidence">
            <a:extLst>
              <a:ext uri="{FF2B5EF4-FFF2-40B4-BE49-F238E27FC236}">
                <a16:creationId xmlns:a16="http://schemas.microsoft.com/office/drawing/2014/main" id="{EDF91D40-EA70-F95A-181F-F25211445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164" y="3188582"/>
            <a:ext cx="3730085" cy="1428559"/>
          </a:xfrm>
          <a:prstGeom prst="rect">
            <a:avLst/>
          </a:prstGeom>
        </p:spPr>
      </p:pic>
      <p:pic>
        <p:nvPicPr>
          <p:cNvPr id="14" name="Picture 13" descr="A picture containing person, child, group, crowd&#10;&#10;Description automatically generated">
            <a:extLst>
              <a:ext uri="{FF2B5EF4-FFF2-40B4-BE49-F238E27FC236}">
                <a16:creationId xmlns:a16="http://schemas.microsoft.com/office/drawing/2014/main" id="{F0100A6D-DB15-4FA1-145E-1D05B09FF1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270" y="4713644"/>
            <a:ext cx="2484549" cy="1658166"/>
          </a:xfrm>
          <a:prstGeom prst="rect">
            <a:avLst/>
          </a:prstGeom>
        </p:spPr>
      </p:pic>
      <p:pic>
        <p:nvPicPr>
          <p:cNvPr id="22" name="Picture 21" descr="A person holding a baby&#10;&#10;Description automatically generated with medium confidence">
            <a:extLst>
              <a:ext uri="{FF2B5EF4-FFF2-40B4-BE49-F238E27FC236}">
                <a16:creationId xmlns:a16="http://schemas.microsoft.com/office/drawing/2014/main" id="{6387565D-B534-6DA0-9C4B-14555DFF67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6657" y="1435715"/>
            <a:ext cx="2484549" cy="1656365"/>
          </a:xfrm>
          <a:prstGeom prst="rect">
            <a:avLst/>
          </a:prstGeom>
        </p:spPr>
      </p:pic>
      <p:sp>
        <p:nvSpPr>
          <p:cNvPr id="4" name="TextBox 3">
            <a:extLst>
              <a:ext uri="{FF2B5EF4-FFF2-40B4-BE49-F238E27FC236}">
                <a16:creationId xmlns:a16="http://schemas.microsoft.com/office/drawing/2014/main" id="{DEC2B777-6C6E-688D-3B87-4C796C3A5AF2}"/>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031EED27-FDF8-5A80-1CCB-7E5628C57A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246" y="95803"/>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333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4BF266A-EDE9-293A-CB40-BFF1E5728AB3}"/>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C800990-D0BE-8ADC-D5E8-5C140D4ABF4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2" name="Picture 11" descr="Circle&#10;&#10;Description automatically generated with medium confidence">
            <a:extLst>
              <a:ext uri="{FF2B5EF4-FFF2-40B4-BE49-F238E27FC236}">
                <a16:creationId xmlns:a16="http://schemas.microsoft.com/office/drawing/2014/main" id="{3BAC9E4D-3CE0-AA7B-D1E4-5D694CCDC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17" name="Picture 16" descr="Shape&#10;&#10;Description automatically generated with medium confidence">
            <a:extLst>
              <a:ext uri="{FF2B5EF4-FFF2-40B4-BE49-F238E27FC236}">
                <a16:creationId xmlns:a16="http://schemas.microsoft.com/office/drawing/2014/main" id="{00788878-B266-6F26-8160-BC108FCA9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0220" y="4450776"/>
            <a:ext cx="1305233" cy="1485501"/>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84D8056C-BF57-DC5B-ECDE-E5C9B1E0A0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4005" y="4467690"/>
            <a:ext cx="1359177" cy="1546895"/>
          </a:xfrm>
          <a:prstGeom prst="rect">
            <a:avLst/>
          </a:prstGeom>
        </p:spPr>
      </p:pic>
      <p:sp>
        <p:nvSpPr>
          <p:cNvPr id="9" name="TextBox 8">
            <a:extLst>
              <a:ext uri="{FF2B5EF4-FFF2-40B4-BE49-F238E27FC236}">
                <a16:creationId xmlns:a16="http://schemas.microsoft.com/office/drawing/2014/main" id="{1B7D9D06-5832-989E-97DD-8A45CFBA3C78}"/>
              </a:ext>
            </a:extLst>
          </p:cNvPr>
          <p:cNvSpPr txBox="1"/>
          <p:nvPr/>
        </p:nvSpPr>
        <p:spPr>
          <a:xfrm>
            <a:off x="322947" y="1519683"/>
            <a:ext cx="113919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We need your help. </a:t>
            </a:r>
            <a:endParaRPr lang="en-US" sz="3600" b="1" dirty="0">
              <a:latin typeface="Maiandra GD" panose="020E0502030308020204" pitchFamily="34" charset="0"/>
            </a:endParaRPr>
          </a:p>
        </p:txBody>
      </p:sp>
      <p:sp>
        <p:nvSpPr>
          <p:cNvPr id="3" name="TextBox 2">
            <a:extLst>
              <a:ext uri="{FF2B5EF4-FFF2-40B4-BE49-F238E27FC236}">
                <a16:creationId xmlns:a16="http://schemas.microsoft.com/office/drawing/2014/main" id="{2EDE0B47-E289-A3E9-2B3F-00F7C9816F00}"/>
              </a:ext>
            </a:extLst>
          </p:cNvPr>
          <p:cNvSpPr txBox="1"/>
          <p:nvPr/>
        </p:nvSpPr>
        <p:spPr>
          <a:xfrm>
            <a:off x="438754" y="2572663"/>
            <a:ext cx="1134049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A group of children have set off on an exciting adventure…</a:t>
            </a:r>
          </a:p>
        </p:txBody>
      </p:sp>
      <p:pic>
        <p:nvPicPr>
          <p:cNvPr id="8" name="Picture 7" descr="Icon&#10;&#10;Description automatically generated with low confidence">
            <a:extLst>
              <a:ext uri="{FF2B5EF4-FFF2-40B4-BE49-F238E27FC236}">
                <a16:creationId xmlns:a16="http://schemas.microsoft.com/office/drawing/2014/main" id="{BBAF616C-1C27-2E70-8A60-DF52D9D215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329" y="4575967"/>
            <a:ext cx="1339225" cy="1524188"/>
          </a:xfrm>
          <a:prstGeom prst="rect">
            <a:avLst/>
          </a:prstGeom>
        </p:spPr>
      </p:pic>
      <p:pic>
        <p:nvPicPr>
          <p:cNvPr id="13" name="Picture 12" descr="Icon&#10;&#10;Description automatically generated">
            <a:extLst>
              <a:ext uri="{FF2B5EF4-FFF2-40B4-BE49-F238E27FC236}">
                <a16:creationId xmlns:a16="http://schemas.microsoft.com/office/drawing/2014/main" id="{78999439-E060-CD43-F877-6706C21FF2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517" y="4459233"/>
            <a:ext cx="1332205" cy="1516198"/>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1BD1E0B2-80F0-6BD0-A618-B481821EDC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7050" y="4749452"/>
            <a:ext cx="1332205" cy="1516199"/>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1ABF05C1-B624-6A84-AA4F-C1573C24E6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8944" y="4693950"/>
            <a:ext cx="1332205" cy="1516198"/>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9D11E638-D4DB-F644-8AD7-EE81089FF0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28290" y="4754723"/>
            <a:ext cx="1359177" cy="1546896"/>
          </a:xfrm>
          <a:prstGeom prst="rect">
            <a:avLst/>
          </a:prstGeom>
        </p:spPr>
      </p:pic>
    </p:spTree>
    <p:extLst>
      <p:ext uri="{BB962C8B-B14F-4D97-AF65-F5344CB8AC3E}">
        <p14:creationId xmlns:p14="http://schemas.microsoft.com/office/powerpoint/2010/main" val="3656779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6" ma:contentTypeDescription="Create a new document." ma:contentTypeScope="" ma:versionID="f28857ac1a385782c90e9a85e891fc7e">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29dde359e4fb9ca8756391d673e6688e"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F597F-9934-4909-BC87-7A913E4093C0}">
  <ds:schemaRefs>
    <ds:schemaRef ds:uri="http://schemas.microsoft.com/sharepoint/v3/contenttype/forms"/>
  </ds:schemaRefs>
</ds:datastoreItem>
</file>

<file path=customXml/itemProps2.xml><?xml version="1.0" encoding="utf-8"?>
<ds:datastoreItem xmlns:ds="http://schemas.openxmlformats.org/officeDocument/2006/customXml" ds:itemID="{F1D7BC58-43FB-44F6-8E7A-E2CCF08BE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e9709-85c4-4f0a-9578-4a3da30a9c28"/>
    <ds:schemaRef ds:uri="4694914b-039e-48c7-baba-55c8ba35a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1011</TotalTime>
  <Words>928</Words>
  <Application>Microsoft Office PowerPoint</Application>
  <PresentationFormat>Widescreen</PresentationFormat>
  <Paragraphs>104</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BPreplay</vt:lpstr>
      <vt:lpstr>Calibri</vt:lpstr>
      <vt:lpstr>Calibri Light</vt:lpstr>
      <vt:lpstr>Helvetica</vt:lpstr>
      <vt:lpstr>Maiandra GD</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3</cp:revision>
  <dcterms:created xsi:type="dcterms:W3CDTF">2023-01-11T11:52:43Z</dcterms:created>
  <dcterms:modified xsi:type="dcterms:W3CDTF">2023-01-25T17:46:13Z</dcterms:modified>
</cp:coreProperties>
</file>