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28"/>
  </p:notesMasterIdLst>
  <p:sldIdLst>
    <p:sldId id="293" r:id="rId5"/>
    <p:sldId id="298" r:id="rId6"/>
    <p:sldId id="299" r:id="rId7"/>
    <p:sldId id="300" r:id="rId8"/>
    <p:sldId id="301" r:id="rId9"/>
    <p:sldId id="302" r:id="rId10"/>
    <p:sldId id="297" r:id="rId11"/>
    <p:sldId id="276" r:id="rId12"/>
    <p:sldId id="260" r:id="rId13"/>
    <p:sldId id="263" r:id="rId14"/>
    <p:sldId id="264" r:id="rId15"/>
    <p:sldId id="265" r:id="rId16"/>
    <p:sldId id="261" r:id="rId17"/>
    <p:sldId id="266" r:id="rId18"/>
    <p:sldId id="280" r:id="rId19"/>
    <p:sldId id="262" r:id="rId20"/>
    <p:sldId id="267" r:id="rId21"/>
    <p:sldId id="281" r:id="rId22"/>
    <p:sldId id="282" r:id="rId23"/>
    <p:sldId id="283" r:id="rId24"/>
    <p:sldId id="274" r:id="rId25"/>
    <p:sldId id="275"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31E"/>
    <a:srgbClr val="DD0996"/>
    <a:srgbClr val="4E4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DDF06-3ED2-457D-AA7F-F643F56D05EC}" v="2" dt="2023-01-25T17:46:44.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ring" userId="2126b967-b611-4116-9c18-3af4a52ea89e" providerId="ADAL" clId="{68ADDF06-3ED2-457D-AA7F-F643F56D05EC}"/>
    <pc:docChg chg="addSld delSld modSld">
      <pc:chgData name="Katie Waring" userId="2126b967-b611-4116-9c18-3af4a52ea89e" providerId="ADAL" clId="{68ADDF06-3ED2-457D-AA7F-F643F56D05EC}" dt="2023-01-25T17:17:36.802" v="16" actId="20577"/>
      <pc:docMkLst>
        <pc:docMk/>
      </pc:docMkLst>
      <pc:sldChg chg="modSp mod">
        <pc:chgData name="Katie Waring" userId="2126b967-b611-4116-9c18-3af4a52ea89e" providerId="ADAL" clId="{68ADDF06-3ED2-457D-AA7F-F643F56D05EC}" dt="2023-01-25T17:17:30.752" v="11" actId="20577"/>
        <pc:sldMkLst>
          <pc:docMk/>
          <pc:sldMk cId="3656779327" sldId="260"/>
        </pc:sldMkLst>
        <pc:spChg chg="mod">
          <ac:chgData name="Katie Waring" userId="2126b967-b611-4116-9c18-3af4a52ea89e" providerId="ADAL" clId="{68ADDF06-3ED2-457D-AA7F-F643F56D05EC}" dt="2023-01-25T17:17:30.752" v="11" actId="20577"/>
          <ac:spMkLst>
            <pc:docMk/>
            <pc:sldMk cId="3656779327" sldId="260"/>
            <ac:spMk id="10" creationId="{6C800990-D0BE-8ADC-D5E8-5C140D4ABF47}"/>
          </ac:spMkLst>
        </pc:spChg>
      </pc:sldChg>
      <pc:sldChg chg="modSp mod">
        <pc:chgData name="Katie Waring" userId="2126b967-b611-4116-9c18-3af4a52ea89e" providerId="ADAL" clId="{68ADDF06-3ED2-457D-AA7F-F643F56D05EC}" dt="2023-01-25T17:17:36.802" v="16" actId="20577"/>
        <pc:sldMkLst>
          <pc:docMk/>
          <pc:sldMk cId="3178045275" sldId="261"/>
        </pc:sldMkLst>
        <pc:spChg chg="mod">
          <ac:chgData name="Katie Waring" userId="2126b967-b611-4116-9c18-3af4a52ea89e" providerId="ADAL" clId="{68ADDF06-3ED2-457D-AA7F-F643F56D05EC}" dt="2023-01-25T17:17:36.802" v="16" actId="20577"/>
          <ac:spMkLst>
            <pc:docMk/>
            <pc:sldMk cId="3178045275" sldId="261"/>
            <ac:spMk id="10" creationId="{936D0A5F-5E5D-27BA-C3DB-A2A122833DEB}"/>
          </ac:spMkLst>
        </pc:spChg>
      </pc:sldChg>
      <pc:sldChg chg="del">
        <pc:chgData name="Katie Waring" userId="2126b967-b611-4116-9c18-3af4a52ea89e" providerId="ADAL" clId="{68ADDF06-3ED2-457D-AA7F-F643F56D05EC}" dt="2023-01-25T17:17:11.900" v="1" actId="47"/>
        <pc:sldMkLst>
          <pc:docMk/>
          <pc:sldMk cId="4221639913" sldId="294"/>
        </pc:sldMkLst>
      </pc:sldChg>
      <pc:sldChg chg="del">
        <pc:chgData name="Katie Waring" userId="2126b967-b611-4116-9c18-3af4a52ea89e" providerId="ADAL" clId="{68ADDF06-3ED2-457D-AA7F-F643F56D05EC}" dt="2023-01-25T17:17:11.900" v="1" actId="47"/>
        <pc:sldMkLst>
          <pc:docMk/>
          <pc:sldMk cId="1401056523" sldId="295"/>
        </pc:sldMkLst>
      </pc:sldChg>
      <pc:sldChg chg="del">
        <pc:chgData name="Katie Waring" userId="2126b967-b611-4116-9c18-3af4a52ea89e" providerId="ADAL" clId="{68ADDF06-3ED2-457D-AA7F-F643F56D05EC}" dt="2023-01-25T17:17:11.900" v="1" actId="47"/>
        <pc:sldMkLst>
          <pc:docMk/>
          <pc:sldMk cId="1990146273" sldId="296"/>
        </pc:sldMkLst>
      </pc:sldChg>
      <pc:sldChg chg="modSp mod">
        <pc:chgData name="Katie Waring" userId="2126b967-b611-4116-9c18-3af4a52ea89e" providerId="ADAL" clId="{68ADDF06-3ED2-457D-AA7F-F643F56D05EC}" dt="2023-01-25T17:17:17.300" v="6" actId="20577"/>
        <pc:sldMkLst>
          <pc:docMk/>
          <pc:sldMk cId="4073436946" sldId="297"/>
        </pc:sldMkLst>
        <pc:spChg chg="mod">
          <ac:chgData name="Katie Waring" userId="2126b967-b611-4116-9c18-3af4a52ea89e" providerId="ADAL" clId="{68ADDF06-3ED2-457D-AA7F-F643F56D05EC}" dt="2023-01-25T17:17:17.300" v="6" actId="20577"/>
          <ac:spMkLst>
            <pc:docMk/>
            <pc:sldMk cId="4073436946" sldId="297"/>
            <ac:spMk id="8" creationId="{B63899A7-15E4-6E11-78D9-757E5C4E80B3}"/>
          </ac:spMkLst>
        </pc:spChg>
      </pc:sldChg>
      <pc:sldChg chg="add">
        <pc:chgData name="Katie Waring" userId="2126b967-b611-4116-9c18-3af4a52ea89e" providerId="ADAL" clId="{68ADDF06-3ED2-457D-AA7F-F643F56D05EC}" dt="2023-01-25T17:17:04.833" v="0"/>
        <pc:sldMkLst>
          <pc:docMk/>
          <pc:sldMk cId="2786483335" sldId="298"/>
        </pc:sldMkLst>
      </pc:sldChg>
      <pc:sldChg chg="add">
        <pc:chgData name="Katie Waring" userId="2126b967-b611-4116-9c18-3af4a52ea89e" providerId="ADAL" clId="{68ADDF06-3ED2-457D-AA7F-F643F56D05EC}" dt="2023-01-25T17:17:04.833" v="0"/>
        <pc:sldMkLst>
          <pc:docMk/>
          <pc:sldMk cId="2549680602" sldId="299"/>
        </pc:sldMkLst>
      </pc:sldChg>
      <pc:sldChg chg="add">
        <pc:chgData name="Katie Waring" userId="2126b967-b611-4116-9c18-3af4a52ea89e" providerId="ADAL" clId="{68ADDF06-3ED2-457D-AA7F-F643F56D05EC}" dt="2023-01-25T17:17:04.833" v="0"/>
        <pc:sldMkLst>
          <pc:docMk/>
          <pc:sldMk cId="2763156266" sldId="300"/>
        </pc:sldMkLst>
      </pc:sldChg>
      <pc:sldChg chg="add">
        <pc:chgData name="Katie Waring" userId="2126b967-b611-4116-9c18-3af4a52ea89e" providerId="ADAL" clId="{68ADDF06-3ED2-457D-AA7F-F643F56D05EC}" dt="2023-01-25T17:17:04.833" v="0"/>
        <pc:sldMkLst>
          <pc:docMk/>
          <pc:sldMk cId="1039268096" sldId="301"/>
        </pc:sldMkLst>
      </pc:sldChg>
      <pc:sldChg chg="add">
        <pc:chgData name="Katie Waring" userId="2126b967-b611-4116-9c18-3af4a52ea89e" providerId="ADAL" clId="{68ADDF06-3ED2-457D-AA7F-F643F56D05EC}" dt="2023-01-25T17:17:04.833" v="0"/>
        <pc:sldMkLst>
          <pc:docMk/>
          <pc:sldMk cId="91943432"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62B4D-4C9A-49E6-8DC4-9D6ED0B21FE9}"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B3D92-C5F9-40FE-9FEA-31373B229219}" type="slidenum">
              <a:rPr lang="en-GB" smtClean="0"/>
              <a:t>‹#›</a:t>
            </a:fld>
            <a:endParaRPr lang="en-GB"/>
          </a:p>
        </p:txBody>
      </p:sp>
    </p:spTree>
    <p:extLst>
      <p:ext uri="{BB962C8B-B14F-4D97-AF65-F5344CB8AC3E}">
        <p14:creationId xmlns:p14="http://schemas.microsoft.com/office/powerpoint/2010/main" val="9722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5F2A-AFC6-046F-3209-17C1B5E47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7C70A7-91FA-BA1F-461B-2B165AE92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320A1D-D726-298C-25D5-5DF08A992CE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2294C271-9762-2102-B3C8-9E60E13788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C021FE-9F5A-680D-8358-A6BD90F4EF2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206079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0FFB-870E-4C83-930F-F2D038D88A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8DC9BA-457F-2C05-81C4-EE80E966E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49559-65D3-ED60-7311-6299B43F34BF}"/>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3721299C-8B95-B12F-DA81-CEE25A823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D34715-A010-9431-ADF8-6670CBCE989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99702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0E5C8-79E8-E76F-D0D0-2ABB0271D8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6CD7C0-7D53-5E3C-EAE0-7172BA4122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BD8B5C-C9F7-2926-FE5F-55775C50BC93}"/>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51D31730-160A-0BD3-442F-DF544B2514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9C3DE-5071-86BF-060E-2550D048FEC6}"/>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4939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dirty="0"/>
              <a:t>Heading</a:t>
            </a:r>
            <a:endParaRPr lang="en-GB" dirty="0"/>
          </a:p>
        </p:txBody>
      </p:sp>
      <p:sp>
        <p:nvSpPr>
          <p:cNvPr id="3"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643733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dirty="0"/>
              <a:t>Heading</a:t>
            </a:r>
            <a:endParaRPr lang="en-GB" dirty="0"/>
          </a:p>
        </p:txBody>
      </p:sp>
      <p:sp>
        <p:nvSpPr>
          <p:cNvPr id="8"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03930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9633-CAD7-5772-6459-E0F635DAF1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373378-9C1F-F657-6885-D406F5CBF9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88D7AD-52E8-A517-F6A3-DB76B890AD58}"/>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96586837-C2E0-81DD-E04C-2659AFDD88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98AF2A-07E6-D73C-0DD0-199A53F716E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77601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FEF0-8C2F-3162-D895-540A287D4A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B594E9-FBA9-134F-8890-AC16777AB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4DFA42-5BC7-FF0A-9279-3599780BA20E}"/>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66AE73CF-890C-7E8E-5E65-8C6B14BA8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784B6-54BC-B3AD-4171-75B48D0A231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8952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FAD1-8596-1932-F156-DFDD907007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71D6A8-5D0A-554A-CD40-027B67C9D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6EA1D0-9F0C-FCFF-7733-DF1F34681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02517B-16D9-FC63-E7F6-66C457A673F4}"/>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C251E830-A3EE-6F0D-CC28-968CF5FAE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1E75AF-C048-7598-11DA-30CF452F2FF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61342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EB90-A4D8-23E7-72A1-348D2108FC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AE7122-D916-C186-37DA-FB403241C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2B8EDD-5A94-359B-ABD6-A675B41474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2BB833-550A-1BC0-469D-3AB228878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846FA-A733-B39C-A706-012CDEAB2B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9DF5E0-0902-0681-0CB7-B368C62D9FC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8" name="Footer Placeholder 7">
            <a:extLst>
              <a:ext uri="{FF2B5EF4-FFF2-40B4-BE49-F238E27FC236}">
                <a16:creationId xmlns:a16="http://schemas.microsoft.com/office/drawing/2014/main" id="{5B705C85-48CD-28A3-50EC-7155E1BEA2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A0F3F0-E8E0-AD06-2D1F-219E5166E355}"/>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00334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FF36-DD77-8AA6-BC6C-5BDAE9A109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AAC7AA-6350-ECAC-01DE-C91E4C17F351}"/>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4" name="Footer Placeholder 3">
            <a:extLst>
              <a:ext uri="{FF2B5EF4-FFF2-40B4-BE49-F238E27FC236}">
                <a16:creationId xmlns:a16="http://schemas.microsoft.com/office/drawing/2014/main" id="{E66DE049-64AD-3B51-41D8-295B25BDAF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3D4948-3E9E-E9E2-8E0A-A28A406449B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3617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F022A-071F-B4CD-74CB-5D2A4652934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3" name="Footer Placeholder 2">
            <a:extLst>
              <a:ext uri="{FF2B5EF4-FFF2-40B4-BE49-F238E27FC236}">
                <a16:creationId xmlns:a16="http://schemas.microsoft.com/office/drawing/2014/main" id="{817F6342-A441-611C-82C4-490E579A2B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78B081-0804-3ADF-C237-67DB0ABF6E5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4060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9B81-075D-CB3B-9021-C9BD1E93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A5A8EC-8565-AC74-F7AF-31E8626AA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A4F74D-AE97-CE59-DCF4-C983D021F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AA806-3B12-30C2-B9E5-0BEBCB242A1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B6AC0504-9B3D-B488-72AC-DFC049373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451CFC-DBB2-ED14-0F4F-BFC2E0E4451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93442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C17D-3F3F-FBA9-1569-8A0552D40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C0839B-3989-8125-9EDF-511DD7677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39270C-CBA5-7D93-AEBF-760E331A2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29F5A-70B9-EE3B-4D01-B58A4737B540}"/>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65AA8377-61A4-C8BB-DBFD-7E792DD541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CAF6D4-22D4-1615-D1CC-CD54B7A5189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13953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603BF-8DCB-06AA-1F5D-20E82A24C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E2D00-5CF2-6FA9-2A8E-16990B425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D98E5-3644-B1F0-43B9-513191027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694B2CDF-BCD1-D47D-BAC2-9AF889BFF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1A07EB-0426-FA8F-6CC1-852986F59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92456-6261-4F86-948D-BF9E91F3E7EC}" type="slidenum">
              <a:rPr lang="en-GB" smtClean="0"/>
              <a:t>‹#›</a:t>
            </a:fld>
            <a:endParaRPr lang="en-GB"/>
          </a:p>
        </p:txBody>
      </p:sp>
    </p:spTree>
    <p:extLst>
      <p:ext uri="{BB962C8B-B14F-4D97-AF65-F5344CB8AC3E}">
        <p14:creationId xmlns:p14="http://schemas.microsoft.com/office/powerpoint/2010/main" val="93153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21ADA-314B-2E8A-1A6F-8F1463E279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25191" y="60960"/>
            <a:ext cx="1675369" cy="1397259"/>
          </a:xfrm>
          <a:prstGeom prst="rect">
            <a:avLst/>
          </a:prstGeom>
        </p:spPr>
      </p:pic>
    </p:spTree>
    <p:extLst>
      <p:ext uri="{BB962C8B-B14F-4D97-AF65-F5344CB8AC3E}">
        <p14:creationId xmlns:p14="http://schemas.microsoft.com/office/powerpoint/2010/main" val="416462819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0.jpeg"/><Relationship Id="rId9" Type="http://schemas.openxmlformats.org/officeDocument/2006/relationships/image" Target="../media/image46.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7.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BFA5927-F582-8F37-969D-9E326595B4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401" y="-1042013"/>
            <a:ext cx="11907197" cy="5968576"/>
          </a:xfrm>
          <a:prstGeom prst="rect">
            <a:avLst/>
          </a:prstGeom>
        </p:spPr>
      </p:pic>
      <p:sp>
        <p:nvSpPr>
          <p:cNvPr id="2" name="Rectangle 1">
            <a:extLst>
              <a:ext uri="{FF2B5EF4-FFF2-40B4-BE49-F238E27FC236}">
                <a16:creationId xmlns:a16="http://schemas.microsoft.com/office/drawing/2014/main" id="{0AF93D25-C73E-773A-F813-E8BA4AE39A60}"/>
              </a:ext>
            </a:extLst>
          </p:cNvPr>
          <p:cNvSpPr/>
          <p:nvPr/>
        </p:nvSpPr>
        <p:spPr>
          <a:xfrm>
            <a:off x="0" y="6157287"/>
            <a:ext cx="12192000" cy="715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9AC591-E293-A49D-BB0A-3FF3AAC180EC}"/>
              </a:ext>
            </a:extLst>
          </p:cNvPr>
          <p:cNvSpPr txBox="1"/>
          <p:nvPr/>
        </p:nvSpPr>
        <p:spPr>
          <a:xfrm>
            <a:off x="0" y="6191858"/>
            <a:ext cx="12192000" cy="646331"/>
          </a:xfrm>
          <a:prstGeom prst="rect">
            <a:avLst/>
          </a:prstGeom>
          <a:noFill/>
        </p:spPr>
        <p:txBody>
          <a:bodyPr wrap="square" rtlCol="0">
            <a:spAutoFit/>
          </a:bodyPr>
          <a:lstStyle/>
          <a:p>
            <a:pPr algn="ctr"/>
            <a:r>
              <a:rPr lang="en-GB" sz="3600" dirty="0">
                <a:latin typeface="Maiandra GD" panose="020E0502030308020204" pitchFamily="34" charset="0"/>
              </a:rPr>
              <a:t>Year 3 Lesson</a:t>
            </a:r>
          </a:p>
        </p:txBody>
      </p:sp>
    </p:spTree>
    <p:extLst>
      <p:ext uri="{BB962C8B-B14F-4D97-AF65-F5344CB8AC3E}">
        <p14:creationId xmlns:p14="http://schemas.microsoft.com/office/powerpoint/2010/main" val="210252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bergs in the water&#10;&#10;Description automatically generated with medium confidence">
            <a:extLst>
              <a:ext uri="{FF2B5EF4-FFF2-40B4-BE49-F238E27FC236}">
                <a16:creationId xmlns:a16="http://schemas.microsoft.com/office/drawing/2014/main" id="{99E4FBE4-85F5-6234-0620-2AB49260F5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3389"/>
            <a:ext cx="12611100" cy="8637289"/>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2044700"/>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282AF03-EAD8-4FF7-D5B7-B3433148AD26}"/>
              </a:ext>
            </a:extLst>
          </p:cNvPr>
          <p:cNvSpPr txBox="1"/>
          <p:nvPr/>
        </p:nvSpPr>
        <p:spPr>
          <a:xfrm>
            <a:off x="101600" y="5897946"/>
            <a:ext cx="12509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hopped from freezing icebergs into the deep, dark ocean . . .  </a:t>
            </a:r>
          </a:p>
        </p:txBody>
      </p:sp>
      <p:pic>
        <p:nvPicPr>
          <p:cNvPr id="3" name="Picture 2" descr="Shape&#10;&#10;Description automatically generated with medium confidence">
            <a:extLst>
              <a:ext uri="{FF2B5EF4-FFF2-40B4-BE49-F238E27FC236}">
                <a16:creationId xmlns:a16="http://schemas.microsoft.com/office/drawing/2014/main" id="{48DCEA5C-3E92-ACCA-1402-EE948B1B57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83736">
            <a:off x="7261857" y="1325021"/>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F1258667-A7A7-1CDF-7A0C-23D29A4B79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338257">
            <a:off x="8180530" y="1383300"/>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D0224E28-1A46-C0A8-F338-7219AE98F2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73016">
            <a:off x="3995857" y="2802570"/>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79530501-09F4-A09E-2EC9-3FD8E42065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30266">
            <a:off x="5440765" y="1018935"/>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DD9F3172-E4B2-2A40-8E54-203AADFFEA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774315">
            <a:off x="3322200" y="392934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589EF67E-9E8C-0DAB-60BA-EE7FE7DEE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56350" y="1029754"/>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2603FAB2-0A92-E659-69F5-1878219D68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081421">
            <a:off x="4550263" y="1890561"/>
            <a:ext cx="759762" cy="864694"/>
          </a:xfrm>
          <a:prstGeom prst="rect">
            <a:avLst/>
          </a:prstGeom>
        </p:spPr>
      </p:pic>
    </p:spTree>
    <p:extLst>
      <p:ext uri="{BB962C8B-B14F-4D97-AF65-F5344CB8AC3E}">
        <p14:creationId xmlns:p14="http://schemas.microsoft.com/office/powerpoint/2010/main" val="309510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nature, sun, sunset, orange&#10;&#10;Description automatically generated">
            <a:extLst>
              <a:ext uri="{FF2B5EF4-FFF2-40B4-BE49-F238E27FC236}">
                <a16:creationId xmlns:a16="http://schemas.microsoft.com/office/drawing/2014/main" id="{5DCF6D32-DD2C-C8D2-1D50-C8F857C4DC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642850" cy="6858000"/>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1875453"/>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FE962A17-E2E9-1760-1834-A436CAC8A2B7}"/>
              </a:ext>
            </a:extLst>
          </p:cNvPr>
          <p:cNvSpPr txBox="1"/>
          <p:nvPr/>
        </p:nvSpPr>
        <p:spPr>
          <a:xfrm>
            <a:off x="1768324" y="5791717"/>
            <a:ext cx="108904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trekked through the vast, sandy deserts . . . </a:t>
            </a:r>
          </a:p>
        </p:txBody>
      </p:sp>
      <p:pic>
        <p:nvPicPr>
          <p:cNvPr id="11" name="Picture 10" descr="Shape&#10;&#10;Description automatically generated with medium confidence">
            <a:extLst>
              <a:ext uri="{FF2B5EF4-FFF2-40B4-BE49-F238E27FC236}">
                <a16:creationId xmlns:a16="http://schemas.microsoft.com/office/drawing/2014/main" id="{1B29B6A3-F960-F281-D20E-BBF099EED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36629">
            <a:off x="8082197" y="3088153"/>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8BBD32-4763-920D-7E2C-9F0FA48FEE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6357">
            <a:off x="9132426" y="3054476"/>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2022704F-ECB4-EB83-8C92-65AC578FA4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15569">
            <a:off x="3424770" y="3457651"/>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87B9DD39-4014-6018-D721-B628041C72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407133">
            <a:off x="5645654" y="3229208"/>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C45FCF03-9B63-3916-F016-F876BE3AC0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17047" y="358076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AA2675F6-FE6F-12A7-26A1-26389CB5F8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31405">
            <a:off x="6804454" y="3149962"/>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B37ABB6F-067B-3BBE-FFE5-1FD5E32E6B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31130">
            <a:off x="4575555" y="3377911"/>
            <a:ext cx="759762" cy="864694"/>
          </a:xfrm>
          <a:prstGeom prst="rect">
            <a:avLst/>
          </a:prstGeom>
        </p:spPr>
      </p:pic>
    </p:spTree>
    <p:extLst>
      <p:ext uri="{BB962C8B-B14F-4D97-AF65-F5344CB8AC3E}">
        <p14:creationId xmlns:p14="http://schemas.microsoft.com/office/powerpoint/2010/main" val="27929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hot air balloons in the sky&#10;&#10;Description automatically generated with medium confidence">
            <a:extLst>
              <a:ext uri="{FF2B5EF4-FFF2-40B4-BE49-F238E27FC236}">
                <a16:creationId xmlns:a16="http://schemas.microsoft.com/office/drawing/2014/main" id="{B3CAD770-A7D6-1B85-B7E2-B1DBB242A0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7239000"/>
          </a:xfrm>
          <a:prstGeom prst="rect">
            <a:avLst/>
          </a:prstGeom>
        </p:spPr>
      </p:pic>
      <p:sp>
        <p:nvSpPr>
          <p:cNvPr id="3" name="TextBox 2">
            <a:extLst>
              <a:ext uri="{FF2B5EF4-FFF2-40B4-BE49-F238E27FC236}">
                <a16:creationId xmlns:a16="http://schemas.microsoft.com/office/drawing/2014/main" id="{FE962A17-E2E9-1760-1834-A436CAC8A2B7}"/>
              </a:ext>
            </a:extLst>
          </p:cNvPr>
          <p:cNvSpPr txBox="1"/>
          <p:nvPr/>
        </p:nvSpPr>
        <p:spPr>
          <a:xfrm>
            <a:off x="-549276" y="698212"/>
            <a:ext cx="124142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solidFill>
                  <a:schemeClr val="bg1"/>
                </a:solidFill>
                <a:latin typeface="Maiandra GD" panose="020E0502030308020204" pitchFamily="34" charset="0"/>
              </a:rPr>
              <a:t>. . . and even glided past magnificent sunsets in a hot air balloon. </a:t>
            </a:r>
          </a:p>
        </p:txBody>
      </p:sp>
      <p:pic>
        <p:nvPicPr>
          <p:cNvPr id="2" name="Picture 1" descr="Shape&#10;&#10;Description automatically generated with medium confidence">
            <a:extLst>
              <a:ext uri="{FF2B5EF4-FFF2-40B4-BE49-F238E27FC236}">
                <a16:creationId xmlns:a16="http://schemas.microsoft.com/office/drawing/2014/main" id="{581E803D-BDED-6C68-9624-50AA7845DB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1428" y="5439821"/>
            <a:ext cx="318303" cy="36226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115AF078-793C-595C-9F0A-AE1A4D635F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7893" y="4834503"/>
            <a:ext cx="151393" cy="172302"/>
          </a:xfrm>
          <a:prstGeom prst="rect">
            <a:avLst/>
          </a:prstGeom>
        </p:spPr>
      </p:pic>
      <p:pic>
        <p:nvPicPr>
          <p:cNvPr id="7" name="Picture 6" descr="Icon&#10;&#10;Description automatically generated with low confidence">
            <a:extLst>
              <a:ext uri="{FF2B5EF4-FFF2-40B4-BE49-F238E27FC236}">
                <a16:creationId xmlns:a16="http://schemas.microsoft.com/office/drawing/2014/main" id="{B0E8C999-E42D-E57C-555D-A7F472657B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69766" y="4548451"/>
            <a:ext cx="335691" cy="382054"/>
          </a:xfrm>
          <a:prstGeom prst="rect">
            <a:avLst/>
          </a:prstGeom>
        </p:spPr>
      </p:pic>
      <p:pic>
        <p:nvPicPr>
          <p:cNvPr id="8" name="Picture 7" descr="Icon&#10;&#10;Description automatically generated">
            <a:extLst>
              <a:ext uri="{FF2B5EF4-FFF2-40B4-BE49-F238E27FC236}">
                <a16:creationId xmlns:a16="http://schemas.microsoft.com/office/drawing/2014/main" id="{A40F7C6C-F761-3E1A-F772-7730AE0099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2124" y="3396343"/>
            <a:ext cx="333761" cy="379857"/>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796ADD0A-E532-6AA3-F77E-0FFA35F67A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41200" y="4608544"/>
            <a:ext cx="302743" cy="344556"/>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A7F74C8A-FC7F-EF1A-F241-164C271BBC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3091" y="3819871"/>
            <a:ext cx="192370" cy="21893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D666FCC9-9B54-8886-BD97-C8C65AFB117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47892" y="3138439"/>
            <a:ext cx="163251" cy="185798"/>
          </a:xfrm>
          <a:prstGeom prst="rect">
            <a:avLst/>
          </a:prstGeom>
        </p:spPr>
      </p:pic>
    </p:spTree>
    <p:extLst>
      <p:ext uri="{BB962C8B-B14F-4D97-AF65-F5344CB8AC3E}">
        <p14:creationId xmlns:p14="http://schemas.microsoft.com/office/powerpoint/2010/main" val="428906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7CAE591-753C-9239-F629-CCF4500EC1F5}"/>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36D0A5F-5E5D-27BA-C3DB-A2A122833DEB}"/>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1" name="Picture 10" descr="Circle&#10;&#10;Description automatically generated with medium confidence">
            <a:extLst>
              <a:ext uri="{FF2B5EF4-FFF2-40B4-BE49-F238E27FC236}">
                <a16:creationId xmlns:a16="http://schemas.microsoft.com/office/drawing/2014/main" id="{DBA4B22F-BF62-5A1B-478C-5BF7029DB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1B7D9D06-5832-989E-97DD-8A45CFBA3C78}"/>
              </a:ext>
            </a:extLst>
          </p:cNvPr>
          <p:cNvSpPr txBox="1"/>
          <p:nvPr/>
        </p:nvSpPr>
        <p:spPr>
          <a:xfrm>
            <a:off x="650799" y="1497823"/>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Maiandra GD" panose="020E0502030308020204" pitchFamily="34" charset="0"/>
              </a:rPr>
              <a:t>Now they want to come home but there is one last bridge to cross. </a:t>
            </a:r>
          </a:p>
        </p:txBody>
      </p:sp>
      <p:pic>
        <p:nvPicPr>
          <p:cNvPr id="4" name="Picture 3" descr="Diagram&#10;&#10;Description automatically generated with medium confidence">
            <a:extLst>
              <a:ext uri="{FF2B5EF4-FFF2-40B4-BE49-F238E27FC236}">
                <a16:creationId xmlns:a16="http://schemas.microsoft.com/office/drawing/2014/main" id="{E39E17E5-4862-81CB-89C2-67C0FFFEF4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8797" y="3214682"/>
            <a:ext cx="7123153" cy="1777482"/>
          </a:xfrm>
          <a:prstGeom prst="rect">
            <a:avLst/>
          </a:prstGeom>
        </p:spPr>
      </p:pic>
      <p:pic>
        <p:nvPicPr>
          <p:cNvPr id="8" name="Picture 7">
            <a:extLst>
              <a:ext uri="{FF2B5EF4-FFF2-40B4-BE49-F238E27FC236}">
                <a16:creationId xmlns:a16="http://schemas.microsoft.com/office/drawing/2014/main" id="{1B247C4F-4004-610B-7B75-E7FE9B2CD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869" y="2978753"/>
            <a:ext cx="4093082" cy="1609699"/>
          </a:xfrm>
          <a:prstGeom prst="rect">
            <a:avLst/>
          </a:prstGeom>
        </p:spPr>
      </p:pic>
    </p:spTree>
    <p:extLst>
      <p:ext uri="{BB962C8B-B14F-4D97-AF65-F5344CB8AC3E}">
        <p14:creationId xmlns:p14="http://schemas.microsoft.com/office/powerpoint/2010/main" val="317804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F9614D05-592F-D955-4172-67B960C1EAE5}"/>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3B5F55D-A155-54FF-87B5-67AD1159819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6" name="Picture 15" descr="Circle&#10;&#10;Description automatically generated with medium confidence">
            <a:extLst>
              <a:ext uri="{FF2B5EF4-FFF2-40B4-BE49-F238E27FC236}">
                <a16:creationId xmlns:a16="http://schemas.microsoft.com/office/drawing/2014/main" id="{BD235879-F111-AA21-E6F1-0970CDA52A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9" name="TextBox 28">
            <a:extLst>
              <a:ext uri="{FF2B5EF4-FFF2-40B4-BE49-F238E27FC236}">
                <a16:creationId xmlns:a16="http://schemas.microsoft.com/office/drawing/2014/main" id="{8B28E121-2D90-B6D8-1C75-1DF32E2F7C59}"/>
              </a:ext>
            </a:extLst>
          </p:cNvPr>
          <p:cNvSpPr txBox="1"/>
          <p:nvPr/>
        </p:nvSpPr>
        <p:spPr>
          <a:xfrm>
            <a:off x="625098" y="1533648"/>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Oh no! There are some sneaky monsters on the bridge and they want to stop the children coming home! </a:t>
            </a:r>
          </a:p>
        </p:txBody>
      </p:sp>
      <p:pic>
        <p:nvPicPr>
          <p:cNvPr id="3" name="Picture 2" descr="Diagram&#10;&#10;Description automatically generated with medium confidence">
            <a:extLst>
              <a:ext uri="{FF2B5EF4-FFF2-40B4-BE49-F238E27FC236}">
                <a16:creationId xmlns:a16="http://schemas.microsoft.com/office/drawing/2014/main" id="{423A7B5E-72DC-E780-62B9-AEA30D1DA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3096" y="3982227"/>
            <a:ext cx="7123153" cy="1777482"/>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5397" y="3352584"/>
            <a:ext cx="2183177" cy="1831147"/>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36048" y="3739375"/>
            <a:ext cx="1539550" cy="1102855"/>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72700" y="3303036"/>
            <a:ext cx="2034428" cy="1931312"/>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49EEFB4C-892D-D98C-7911-CB63D33733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18119">
            <a:off x="802369" y="3693704"/>
            <a:ext cx="1131547" cy="1288258"/>
          </a:xfrm>
          <a:prstGeom prst="rect">
            <a:avLst/>
          </a:prstGeom>
        </p:spPr>
      </p:pic>
      <p:pic>
        <p:nvPicPr>
          <p:cNvPr id="8" name="Picture 7" descr="Shape&#10;&#10;Description automatically generated">
            <a:extLst>
              <a:ext uri="{FF2B5EF4-FFF2-40B4-BE49-F238E27FC236}">
                <a16:creationId xmlns:a16="http://schemas.microsoft.com/office/drawing/2014/main" id="{C50F237F-0BDC-00AB-0655-E9954C06E9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80156">
            <a:off x="1752153" y="3466263"/>
            <a:ext cx="1160990" cy="1320555"/>
          </a:xfrm>
          <a:prstGeom prst="rect">
            <a:avLst/>
          </a:prstGeom>
        </p:spPr>
      </p:pic>
      <p:pic>
        <p:nvPicPr>
          <p:cNvPr id="9" name="Picture 8" descr="Shape, circle&#10;&#10;Description automatically generated">
            <a:extLst>
              <a:ext uri="{FF2B5EF4-FFF2-40B4-BE49-F238E27FC236}">
                <a16:creationId xmlns:a16="http://schemas.microsoft.com/office/drawing/2014/main" id="{71E6C9D8-B658-BE0D-B435-CE8CC8ABAF1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412626">
            <a:off x="2576533" y="3465317"/>
            <a:ext cx="1148186" cy="1305990"/>
          </a:xfrm>
          <a:prstGeom prst="rect">
            <a:avLst/>
          </a:prstGeom>
        </p:spPr>
      </p:pic>
      <p:pic>
        <p:nvPicPr>
          <p:cNvPr id="10" name="Picture 9" descr="Icon&#10;&#10;Description automatically generated">
            <a:extLst>
              <a:ext uri="{FF2B5EF4-FFF2-40B4-BE49-F238E27FC236}">
                <a16:creationId xmlns:a16="http://schemas.microsoft.com/office/drawing/2014/main" id="{A8760EE7-A4B6-459F-B235-C8F57DC01DA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91427">
            <a:off x="3325080" y="3634699"/>
            <a:ext cx="1174781" cy="133624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CFD33CE7-815F-6026-000D-896912B2625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12874" y="3724161"/>
            <a:ext cx="1135489" cy="1292744"/>
          </a:xfrm>
          <a:prstGeom prst="rect">
            <a:avLst/>
          </a:prstGeom>
        </p:spPr>
      </p:pic>
      <p:pic>
        <p:nvPicPr>
          <p:cNvPr id="12" name="Picture 11">
            <a:extLst>
              <a:ext uri="{FF2B5EF4-FFF2-40B4-BE49-F238E27FC236}">
                <a16:creationId xmlns:a16="http://schemas.microsoft.com/office/drawing/2014/main" id="{A31EB746-E9C4-80E5-D52C-025C00A484E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337638">
            <a:off x="2856389" y="3665858"/>
            <a:ext cx="1151111" cy="1310530"/>
          </a:xfrm>
          <a:prstGeom prst="rect">
            <a:avLst/>
          </a:prstGeom>
        </p:spPr>
      </p:pic>
      <p:pic>
        <p:nvPicPr>
          <p:cNvPr id="13" name="Picture 12" descr="Shape&#10;&#10;Description automatically generated">
            <a:extLst>
              <a:ext uri="{FF2B5EF4-FFF2-40B4-BE49-F238E27FC236}">
                <a16:creationId xmlns:a16="http://schemas.microsoft.com/office/drawing/2014/main" id="{CBCCD824-8C2A-BAC2-1C21-52F2D00E0D4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440305">
            <a:off x="2140479" y="3753888"/>
            <a:ext cx="1164855" cy="1326177"/>
          </a:xfrm>
          <a:prstGeom prst="rect">
            <a:avLst/>
          </a:prstGeom>
        </p:spPr>
      </p:pic>
    </p:spTree>
    <p:extLst>
      <p:ext uri="{BB962C8B-B14F-4D97-AF65-F5344CB8AC3E}">
        <p14:creationId xmlns:p14="http://schemas.microsoft.com/office/powerpoint/2010/main" val="74690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4B7D84B-6C28-7D49-6D67-4FE1C84386C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8965CCE-A1A8-2976-BD2A-6B57AC58E40E}"/>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1C0B221A-8606-AE54-12B1-A72422912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9" name="TextBox 28">
            <a:extLst>
              <a:ext uri="{FF2B5EF4-FFF2-40B4-BE49-F238E27FC236}">
                <a16:creationId xmlns:a16="http://schemas.microsoft.com/office/drawing/2014/main" id="{8B28E121-2D90-B6D8-1C75-1DF32E2F7C59}"/>
              </a:ext>
            </a:extLst>
          </p:cNvPr>
          <p:cNvSpPr txBox="1"/>
          <p:nvPr/>
        </p:nvSpPr>
        <p:spPr>
          <a:xfrm>
            <a:off x="650799" y="1467942"/>
            <a:ext cx="1067925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Maiandra GD" panose="020E0502030308020204" pitchFamily="34" charset="0"/>
              </a:rPr>
              <a:t>These monsters creep up on all of us in our lives but we don't always see them coming. They even sneak up on your teachers and head teacher! </a:t>
            </a:r>
          </a:p>
        </p:txBody>
      </p:sp>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948" y="2517310"/>
            <a:ext cx="3852885" cy="3657600"/>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4833" y="3004480"/>
            <a:ext cx="3374143" cy="2830074"/>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3030" y="3286297"/>
            <a:ext cx="3162449" cy="2265417"/>
          </a:xfrm>
          <a:prstGeom prst="rect">
            <a:avLst/>
          </a:prstGeom>
        </p:spPr>
      </p:pic>
    </p:spTree>
    <p:extLst>
      <p:ext uri="{BB962C8B-B14F-4D97-AF65-F5344CB8AC3E}">
        <p14:creationId xmlns:p14="http://schemas.microsoft.com/office/powerpoint/2010/main" val="63449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1848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4" name="Picture 3" descr="Icon&#10;&#10;Description automatically generated">
            <a:extLst>
              <a:ext uri="{FF2B5EF4-FFF2-40B4-BE49-F238E27FC236}">
                <a16:creationId xmlns:a16="http://schemas.microsoft.com/office/drawing/2014/main" id="{7EA795EB-2587-C81E-8E48-2931B7002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423" y="4415133"/>
            <a:ext cx="1528744" cy="1738852"/>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14033393-260A-C400-75C5-4B1F75BE5B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4729" y="2257421"/>
            <a:ext cx="1568282" cy="1962823"/>
          </a:xfrm>
          <a:prstGeom prst="rect">
            <a:avLst/>
          </a:prstGeom>
        </p:spPr>
      </p:pic>
      <p:pic>
        <p:nvPicPr>
          <p:cNvPr id="12" name="Picture 11" descr="Icon&#10;&#10;Description automatically generated">
            <a:extLst>
              <a:ext uri="{FF2B5EF4-FFF2-40B4-BE49-F238E27FC236}">
                <a16:creationId xmlns:a16="http://schemas.microsoft.com/office/drawing/2014/main" id="{CFDBE21B-4CA1-7A72-9F28-9B74BD723D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1621" y="2562319"/>
            <a:ext cx="1429383" cy="1626540"/>
          </a:xfrm>
          <a:prstGeom prst="rect">
            <a:avLst/>
          </a:prstGeom>
        </p:spPr>
      </p:pic>
      <p:pic>
        <p:nvPicPr>
          <p:cNvPr id="14" name="Picture 13" descr="Icon&#10;&#10;Description automatically generated">
            <a:extLst>
              <a:ext uri="{FF2B5EF4-FFF2-40B4-BE49-F238E27FC236}">
                <a16:creationId xmlns:a16="http://schemas.microsoft.com/office/drawing/2014/main" id="{837E1D61-E48D-E653-13F1-4656653D7C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43944" y="4400241"/>
            <a:ext cx="1528743" cy="1739708"/>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30AE9F9F-3F31-93BC-E331-5FF9BCFE68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3577" y="4340760"/>
            <a:ext cx="3962672" cy="1598018"/>
          </a:xfrm>
          <a:prstGeom prst="rect">
            <a:avLst/>
          </a:prstGeom>
        </p:spPr>
      </p:pic>
      <p:pic>
        <p:nvPicPr>
          <p:cNvPr id="18" name="Picture 17" descr="Logo&#10;&#10;Description automatically generated">
            <a:extLst>
              <a:ext uri="{FF2B5EF4-FFF2-40B4-BE49-F238E27FC236}">
                <a16:creationId xmlns:a16="http://schemas.microsoft.com/office/drawing/2014/main" id="{42615675-C6A6-9D54-A9D6-EE052354FC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420" y="2562067"/>
            <a:ext cx="1468994" cy="1671713"/>
          </a:xfrm>
          <a:prstGeom prst="rect">
            <a:avLst/>
          </a:prstGeom>
        </p:spPr>
      </p:pic>
      <p:sp>
        <p:nvSpPr>
          <p:cNvPr id="19" name="TextBox 18">
            <a:extLst>
              <a:ext uri="{FF2B5EF4-FFF2-40B4-BE49-F238E27FC236}">
                <a16:creationId xmlns:a16="http://schemas.microsoft.com/office/drawing/2014/main" id="{EE35ABF7-6563-F19C-020D-EB294F8D62F8}"/>
              </a:ext>
            </a:extLst>
          </p:cNvPr>
          <p:cNvSpPr txBox="1"/>
          <p:nvPr/>
        </p:nvSpPr>
        <p:spPr>
          <a:xfrm>
            <a:off x="2138685" y="2967335"/>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EYFS/Year 1</a:t>
            </a:r>
          </a:p>
        </p:txBody>
      </p:sp>
      <p:sp>
        <p:nvSpPr>
          <p:cNvPr id="20" name="TextBox 19">
            <a:extLst>
              <a:ext uri="{FF2B5EF4-FFF2-40B4-BE49-F238E27FC236}">
                <a16:creationId xmlns:a16="http://schemas.microsoft.com/office/drawing/2014/main" id="{033E4DD9-38F7-FC35-F3C7-CB316AF17029}"/>
              </a:ext>
            </a:extLst>
          </p:cNvPr>
          <p:cNvSpPr txBox="1"/>
          <p:nvPr/>
        </p:nvSpPr>
        <p:spPr>
          <a:xfrm>
            <a:off x="5748367" y="2963501"/>
            <a:ext cx="17444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2</a:t>
            </a:r>
          </a:p>
          <a:p>
            <a:pPr algn="ctr"/>
            <a:endParaRPr lang="en-GB" sz="2400" b="1" dirty="0">
              <a:latin typeface="Maiandra GD" panose="020E0502030308020204" pitchFamily="34" charset="0"/>
            </a:endParaRPr>
          </a:p>
        </p:txBody>
      </p:sp>
      <p:sp>
        <p:nvSpPr>
          <p:cNvPr id="21" name="TextBox 20">
            <a:extLst>
              <a:ext uri="{FF2B5EF4-FFF2-40B4-BE49-F238E27FC236}">
                <a16:creationId xmlns:a16="http://schemas.microsoft.com/office/drawing/2014/main" id="{1E70E14F-E994-87F1-6666-67A7F6D29837}"/>
              </a:ext>
            </a:extLst>
          </p:cNvPr>
          <p:cNvSpPr txBox="1"/>
          <p:nvPr/>
        </p:nvSpPr>
        <p:spPr>
          <a:xfrm>
            <a:off x="9344391" y="2974393"/>
            <a:ext cx="17444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3</a:t>
            </a:r>
          </a:p>
          <a:p>
            <a:pPr algn="ctr"/>
            <a:endParaRPr lang="en-GB" sz="2400" b="1" dirty="0">
              <a:latin typeface="Maiandra GD" panose="020E0502030308020204" pitchFamily="34" charset="0"/>
            </a:endParaRPr>
          </a:p>
        </p:txBody>
      </p:sp>
      <p:sp>
        <p:nvSpPr>
          <p:cNvPr id="22" name="TextBox 21">
            <a:extLst>
              <a:ext uri="{FF2B5EF4-FFF2-40B4-BE49-F238E27FC236}">
                <a16:creationId xmlns:a16="http://schemas.microsoft.com/office/drawing/2014/main" id="{B8ECF2A9-569B-780D-93CD-E989B262FB4E}"/>
              </a:ext>
            </a:extLst>
          </p:cNvPr>
          <p:cNvSpPr txBox="1"/>
          <p:nvPr/>
        </p:nvSpPr>
        <p:spPr>
          <a:xfrm>
            <a:off x="2179893" y="4852819"/>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4</a:t>
            </a:r>
          </a:p>
        </p:txBody>
      </p:sp>
      <p:sp>
        <p:nvSpPr>
          <p:cNvPr id="23" name="TextBox 22">
            <a:extLst>
              <a:ext uri="{FF2B5EF4-FFF2-40B4-BE49-F238E27FC236}">
                <a16:creationId xmlns:a16="http://schemas.microsoft.com/office/drawing/2014/main" id="{3D0C8A28-B63D-D54F-C0B7-C950FFE886DB}"/>
              </a:ext>
            </a:extLst>
          </p:cNvPr>
          <p:cNvSpPr txBox="1"/>
          <p:nvPr/>
        </p:nvSpPr>
        <p:spPr>
          <a:xfrm>
            <a:off x="5948997" y="4833785"/>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5</a:t>
            </a:r>
          </a:p>
        </p:txBody>
      </p:sp>
      <p:sp>
        <p:nvSpPr>
          <p:cNvPr id="24" name="TextBox 23">
            <a:extLst>
              <a:ext uri="{FF2B5EF4-FFF2-40B4-BE49-F238E27FC236}">
                <a16:creationId xmlns:a16="http://schemas.microsoft.com/office/drawing/2014/main" id="{14A91CE3-FF2F-7605-34DA-03141DA6B17E}"/>
              </a:ext>
            </a:extLst>
          </p:cNvPr>
          <p:cNvSpPr txBox="1"/>
          <p:nvPr/>
        </p:nvSpPr>
        <p:spPr>
          <a:xfrm>
            <a:off x="7941623" y="5955771"/>
            <a:ext cx="18741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6</a:t>
            </a:r>
          </a:p>
        </p:txBody>
      </p:sp>
      <p:sp>
        <p:nvSpPr>
          <p:cNvPr id="3" name="TextBox 2">
            <a:extLst>
              <a:ext uri="{FF2B5EF4-FFF2-40B4-BE49-F238E27FC236}">
                <a16:creationId xmlns:a16="http://schemas.microsoft.com/office/drawing/2014/main" id="{99CFFA7B-4180-9017-9B95-CEC30BA2BFFC}"/>
              </a:ext>
            </a:extLst>
          </p:cNvPr>
          <p:cNvSpPr txBox="1"/>
          <p:nvPr/>
        </p:nvSpPr>
        <p:spPr>
          <a:xfrm>
            <a:off x="412900" y="1125760"/>
            <a:ext cx="11366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Maiandra GD" panose="020E0502030308020204" pitchFamily="34" charset="0"/>
              </a:rPr>
              <a:t>We all have special powers and our powers are the best way to deal with these sneaky monsters. The best thing about these special powers is you can use them to help others too. Each year group is going to use a different special power.</a:t>
            </a:r>
          </a:p>
        </p:txBody>
      </p:sp>
      <p:sp>
        <p:nvSpPr>
          <p:cNvPr id="8" name="TextBox 7">
            <a:extLst>
              <a:ext uri="{FF2B5EF4-FFF2-40B4-BE49-F238E27FC236}">
                <a16:creationId xmlns:a16="http://schemas.microsoft.com/office/drawing/2014/main" id="{863820F6-588C-2B29-E8AB-283BAC28A7DB}"/>
              </a:ext>
            </a:extLst>
          </p:cNvPr>
          <p:cNvSpPr txBox="1"/>
          <p:nvPr/>
        </p:nvSpPr>
        <p:spPr>
          <a:xfrm>
            <a:off x="2198543" y="3373590"/>
            <a:ext cx="1598129" cy="461665"/>
          </a:xfrm>
          <a:prstGeom prst="rect">
            <a:avLst/>
          </a:prstGeom>
          <a:solidFill>
            <a:srgbClr val="FFF35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KINDNESS</a:t>
            </a:r>
          </a:p>
        </p:txBody>
      </p:sp>
      <p:sp>
        <p:nvSpPr>
          <p:cNvPr id="9" name="TextBox 8">
            <a:extLst>
              <a:ext uri="{FF2B5EF4-FFF2-40B4-BE49-F238E27FC236}">
                <a16:creationId xmlns:a16="http://schemas.microsoft.com/office/drawing/2014/main" id="{39E4FE64-EE1A-4964-F3B3-57AA00C33FC5}"/>
              </a:ext>
            </a:extLst>
          </p:cNvPr>
          <p:cNvSpPr txBox="1"/>
          <p:nvPr/>
        </p:nvSpPr>
        <p:spPr>
          <a:xfrm>
            <a:off x="5922706" y="3375043"/>
            <a:ext cx="1598129" cy="461665"/>
          </a:xfrm>
          <a:prstGeom prst="rect">
            <a:avLst/>
          </a:prstGeom>
          <a:solidFill>
            <a:srgbClr val="00CE7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PATIENCE</a:t>
            </a:r>
          </a:p>
        </p:txBody>
      </p:sp>
      <p:sp>
        <p:nvSpPr>
          <p:cNvPr id="11" name="TextBox 10">
            <a:extLst>
              <a:ext uri="{FF2B5EF4-FFF2-40B4-BE49-F238E27FC236}">
                <a16:creationId xmlns:a16="http://schemas.microsoft.com/office/drawing/2014/main" id="{7EB944DE-429A-1DAA-C36F-9AD72C82A0FD}"/>
              </a:ext>
            </a:extLst>
          </p:cNvPr>
          <p:cNvSpPr txBox="1"/>
          <p:nvPr/>
        </p:nvSpPr>
        <p:spPr>
          <a:xfrm>
            <a:off x="9413610" y="3376790"/>
            <a:ext cx="1744442" cy="461665"/>
          </a:xfrm>
          <a:prstGeom prst="rect">
            <a:avLst/>
          </a:prstGeom>
          <a:solidFill>
            <a:srgbClr val="F7931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CURIOSITY</a:t>
            </a:r>
          </a:p>
        </p:txBody>
      </p:sp>
      <p:sp>
        <p:nvSpPr>
          <p:cNvPr id="13" name="TextBox 12">
            <a:extLst>
              <a:ext uri="{FF2B5EF4-FFF2-40B4-BE49-F238E27FC236}">
                <a16:creationId xmlns:a16="http://schemas.microsoft.com/office/drawing/2014/main" id="{27A0288D-38B0-CC0D-84DC-980AB749833A}"/>
              </a:ext>
            </a:extLst>
          </p:cNvPr>
          <p:cNvSpPr txBox="1"/>
          <p:nvPr/>
        </p:nvSpPr>
        <p:spPr>
          <a:xfrm>
            <a:off x="5975872" y="5228940"/>
            <a:ext cx="1744442" cy="461665"/>
          </a:xfrm>
          <a:prstGeom prst="rect">
            <a:avLst/>
          </a:prstGeom>
          <a:solidFill>
            <a:srgbClr val="FF889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COURAGE</a:t>
            </a:r>
          </a:p>
        </p:txBody>
      </p:sp>
      <p:sp>
        <p:nvSpPr>
          <p:cNvPr id="15" name="TextBox 14">
            <a:extLst>
              <a:ext uri="{FF2B5EF4-FFF2-40B4-BE49-F238E27FC236}">
                <a16:creationId xmlns:a16="http://schemas.microsoft.com/office/drawing/2014/main" id="{205366B1-DEBD-7D67-B400-E96D8FB40CB8}"/>
              </a:ext>
            </a:extLst>
          </p:cNvPr>
          <p:cNvSpPr txBox="1"/>
          <p:nvPr/>
        </p:nvSpPr>
        <p:spPr>
          <a:xfrm>
            <a:off x="2265307" y="5245298"/>
            <a:ext cx="1598129" cy="461665"/>
          </a:xfrm>
          <a:prstGeom prst="rect">
            <a:avLst/>
          </a:prstGeom>
          <a:solidFill>
            <a:srgbClr val="40DB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FUN</a:t>
            </a:r>
          </a:p>
        </p:txBody>
      </p:sp>
      <p:sp>
        <p:nvSpPr>
          <p:cNvPr id="17" name="TextBox 16">
            <a:extLst>
              <a:ext uri="{FF2B5EF4-FFF2-40B4-BE49-F238E27FC236}">
                <a16:creationId xmlns:a16="http://schemas.microsoft.com/office/drawing/2014/main" id="{A97B3B10-1142-0666-D901-00824B0C9820}"/>
              </a:ext>
            </a:extLst>
          </p:cNvPr>
          <p:cNvSpPr txBox="1"/>
          <p:nvPr/>
        </p:nvSpPr>
        <p:spPr>
          <a:xfrm>
            <a:off x="9365685" y="5943175"/>
            <a:ext cx="2039578" cy="461665"/>
          </a:xfrm>
          <a:prstGeom prst="rect">
            <a:avLst/>
          </a:prstGeom>
          <a:solidFill>
            <a:srgbClr val="975D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TEAMWORK</a:t>
            </a:r>
          </a:p>
        </p:txBody>
      </p:sp>
      <p:pic>
        <p:nvPicPr>
          <p:cNvPr id="25" name="Picture 24" descr="Circle&#10;&#10;Description automatically generated with medium confidence">
            <a:extLst>
              <a:ext uri="{FF2B5EF4-FFF2-40B4-BE49-F238E27FC236}">
                <a16:creationId xmlns:a16="http://schemas.microsoft.com/office/drawing/2014/main" id="{55602DDD-87AF-1A3A-776B-D7281062CE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69289" y="8962"/>
            <a:ext cx="1290391" cy="107618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46959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BBB6721-6315-7CD8-5B9F-2A8ED33592A0}"/>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CFAC236-FA92-B2CA-2A4C-1B682265A1E6}"/>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 vs. 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2F62296C-FF1C-90CA-C294-07E45AFFA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8" name="Picture 7" descr="A picture containing icon&#10;&#10;Description automatically generated">
            <a:extLst>
              <a:ext uri="{FF2B5EF4-FFF2-40B4-BE49-F238E27FC236}">
                <a16:creationId xmlns:a16="http://schemas.microsoft.com/office/drawing/2014/main" id="{86C65770-A859-7E57-5C86-7D95E6006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2457" y="2157531"/>
            <a:ext cx="2001509" cy="1900062"/>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6C641526-543D-8983-81C9-8AB8F15B3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9717" y="2439963"/>
            <a:ext cx="1752811" cy="1470176"/>
          </a:xfrm>
          <a:prstGeom prst="rect">
            <a:avLst/>
          </a:prstGeom>
        </p:spPr>
      </p:pic>
      <p:pic>
        <p:nvPicPr>
          <p:cNvPr id="11" name="Picture 10" descr="A picture containing vector graphics&#10;&#10;Description automatically generated">
            <a:extLst>
              <a:ext uri="{FF2B5EF4-FFF2-40B4-BE49-F238E27FC236}">
                <a16:creationId xmlns:a16="http://schemas.microsoft.com/office/drawing/2014/main" id="{D86D0A28-32EC-FE64-18BA-3226E26CEC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7248" y="2589659"/>
            <a:ext cx="1642839" cy="1176846"/>
          </a:xfrm>
          <a:prstGeom prst="rect">
            <a:avLst/>
          </a:prstGeom>
        </p:spPr>
      </p:pic>
      <p:pic>
        <p:nvPicPr>
          <p:cNvPr id="13" name="Picture 12" descr="Icon&#10;&#10;Description automatically generated">
            <a:extLst>
              <a:ext uri="{FF2B5EF4-FFF2-40B4-BE49-F238E27FC236}">
                <a16:creationId xmlns:a16="http://schemas.microsoft.com/office/drawing/2014/main" id="{A6F4D8EB-84A0-C026-FB91-495D3822F1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22259">
            <a:off x="5041598" y="4262133"/>
            <a:ext cx="1405127" cy="1598245"/>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AA27DDEA-0A55-E406-42AA-D7412AB053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77217">
            <a:off x="2891363" y="3931213"/>
            <a:ext cx="1529664" cy="1914490"/>
          </a:xfrm>
          <a:prstGeom prst="rect">
            <a:avLst/>
          </a:prstGeom>
        </p:spPr>
      </p:pic>
      <p:pic>
        <p:nvPicPr>
          <p:cNvPr id="17" name="Picture 16" descr="Icon&#10;&#10;Description automatically generated">
            <a:extLst>
              <a:ext uri="{FF2B5EF4-FFF2-40B4-BE49-F238E27FC236}">
                <a16:creationId xmlns:a16="http://schemas.microsoft.com/office/drawing/2014/main" id="{50F7BCBE-2B37-2CCB-D6FF-844B8EAE983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62439" y="4297386"/>
            <a:ext cx="1360642" cy="1548317"/>
          </a:xfrm>
          <a:prstGeom prst="rect">
            <a:avLst/>
          </a:prstGeom>
        </p:spPr>
      </p:pic>
      <p:pic>
        <p:nvPicPr>
          <p:cNvPr id="18" name="Picture 17" descr="Icon&#10;&#10;Description automatically generated">
            <a:extLst>
              <a:ext uri="{FF2B5EF4-FFF2-40B4-BE49-F238E27FC236}">
                <a16:creationId xmlns:a16="http://schemas.microsoft.com/office/drawing/2014/main" id="{47D20822-1872-B6D4-E779-6D3C35B17B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62114" y="4276609"/>
            <a:ext cx="1383500" cy="1574422"/>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33CAADD5-D4CA-006D-C990-E0DDA66507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73030" y="4217478"/>
            <a:ext cx="3734500" cy="1615675"/>
          </a:xfrm>
          <a:prstGeom prst="rect">
            <a:avLst/>
          </a:prstGeom>
        </p:spPr>
      </p:pic>
      <p:pic>
        <p:nvPicPr>
          <p:cNvPr id="22" name="Picture 21" descr="Logo&#10;&#10;Description automatically generated">
            <a:extLst>
              <a:ext uri="{FF2B5EF4-FFF2-40B4-BE49-F238E27FC236}">
                <a16:creationId xmlns:a16="http://schemas.microsoft.com/office/drawing/2014/main" id="{3EF9C9B9-EE39-3ED8-C198-7E681446816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38906" y="4294979"/>
            <a:ext cx="1405127" cy="1599033"/>
          </a:xfrm>
          <a:prstGeom prst="rect">
            <a:avLst/>
          </a:prstGeom>
        </p:spPr>
      </p:pic>
      <p:sp>
        <p:nvSpPr>
          <p:cNvPr id="23" name="TextBox 22">
            <a:extLst>
              <a:ext uri="{FF2B5EF4-FFF2-40B4-BE49-F238E27FC236}">
                <a16:creationId xmlns:a16="http://schemas.microsoft.com/office/drawing/2014/main" id="{73F37226-F5C7-C221-1B65-E9C57226D99E}"/>
              </a:ext>
            </a:extLst>
          </p:cNvPr>
          <p:cNvSpPr txBox="1"/>
          <p:nvPr/>
        </p:nvSpPr>
        <p:spPr>
          <a:xfrm>
            <a:off x="529165" y="1426776"/>
            <a:ext cx="111079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Each special power is an expert at dealing with specific monsters . . . </a:t>
            </a:r>
          </a:p>
        </p:txBody>
      </p:sp>
    </p:spTree>
    <p:extLst>
      <p:ext uri="{BB962C8B-B14F-4D97-AF65-F5344CB8AC3E}">
        <p14:creationId xmlns:p14="http://schemas.microsoft.com/office/powerpoint/2010/main" val="368890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664DC8B-EB8B-EC15-1F2C-133AA6A7DFD2}"/>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ircle&#10;&#10;Description automatically generated with medium confidence">
            <a:extLst>
              <a:ext uri="{FF2B5EF4-FFF2-40B4-BE49-F238E27FC236}">
                <a16:creationId xmlns:a16="http://schemas.microsoft.com/office/drawing/2014/main" id="{8D0DD43D-B520-2552-B188-5F3380EBFC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59979" y="362249"/>
            <a:ext cx="857370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9" name="TextBox 28">
            <a:extLst>
              <a:ext uri="{FF2B5EF4-FFF2-40B4-BE49-F238E27FC236}">
                <a16:creationId xmlns:a16="http://schemas.microsoft.com/office/drawing/2014/main" id="{8B28E121-2D90-B6D8-1C75-1DF32E2F7C59}"/>
              </a:ext>
            </a:extLst>
          </p:cNvPr>
          <p:cNvSpPr txBox="1"/>
          <p:nvPr/>
        </p:nvSpPr>
        <p:spPr>
          <a:xfrm>
            <a:off x="514364" y="2427219"/>
            <a:ext cx="70780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latin typeface="Maiandra GD" panose="020E0502030308020204" pitchFamily="34" charset="0"/>
              </a:rPr>
              <a:t>Our special power is:</a:t>
            </a:r>
          </a:p>
        </p:txBody>
      </p:sp>
      <p:sp>
        <p:nvSpPr>
          <p:cNvPr id="3" name="TextBox 2">
            <a:extLst>
              <a:ext uri="{FF2B5EF4-FFF2-40B4-BE49-F238E27FC236}">
                <a16:creationId xmlns:a16="http://schemas.microsoft.com/office/drawing/2014/main" id="{D7427728-CC5C-7914-CB58-96501608A719}"/>
              </a:ext>
            </a:extLst>
          </p:cNvPr>
          <p:cNvSpPr txBox="1"/>
          <p:nvPr/>
        </p:nvSpPr>
        <p:spPr>
          <a:xfrm>
            <a:off x="2523013" y="3242101"/>
            <a:ext cx="3335032" cy="830997"/>
          </a:xfrm>
          <a:prstGeom prst="rect">
            <a:avLst/>
          </a:prstGeom>
          <a:solidFill>
            <a:srgbClr val="F7931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latin typeface="Maiandra GD" panose="020E0502030308020204" pitchFamily="34" charset="0"/>
              </a:rPr>
              <a:t>CURIOSITY</a:t>
            </a:r>
          </a:p>
        </p:txBody>
      </p:sp>
      <p:pic>
        <p:nvPicPr>
          <p:cNvPr id="8" name="Picture 7" descr="Icon&#10;&#10;Description automatically generated">
            <a:extLst>
              <a:ext uri="{FF2B5EF4-FFF2-40B4-BE49-F238E27FC236}">
                <a16:creationId xmlns:a16="http://schemas.microsoft.com/office/drawing/2014/main" id="{B6FC4D45-BD18-BEF5-62F4-273479A411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8649" y="1824286"/>
            <a:ext cx="3470077" cy="3948708"/>
          </a:xfrm>
          <a:prstGeom prst="rect">
            <a:avLst/>
          </a:prstGeom>
        </p:spPr>
      </p:pic>
    </p:spTree>
    <p:extLst>
      <p:ext uri="{BB962C8B-B14F-4D97-AF65-F5344CB8AC3E}">
        <p14:creationId xmlns:p14="http://schemas.microsoft.com/office/powerpoint/2010/main" val="179651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1580C27C-5122-8427-02BF-BBF9DFAA6BE3}"/>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ircle&#10;&#10;Description automatically generated with medium confidence">
            <a:extLst>
              <a:ext uri="{FF2B5EF4-FFF2-40B4-BE49-F238E27FC236}">
                <a16:creationId xmlns:a16="http://schemas.microsoft.com/office/drawing/2014/main" id="{FE483C04-7A2C-95AA-1955-AC409BF196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400050" y="400760"/>
            <a:ext cx="96094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Curiosity</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9" name="TextBox 28">
            <a:extLst>
              <a:ext uri="{FF2B5EF4-FFF2-40B4-BE49-F238E27FC236}">
                <a16:creationId xmlns:a16="http://schemas.microsoft.com/office/drawing/2014/main" id="{8B28E121-2D90-B6D8-1C75-1DF32E2F7C59}"/>
              </a:ext>
            </a:extLst>
          </p:cNvPr>
          <p:cNvSpPr txBox="1"/>
          <p:nvPr/>
        </p:nvSpPr>
        <p:spPr>
          <a:xfrm>
            <a:off x="650799" y="1356551"/>
            <a:ext cx="1089040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Maiandra GD" panose="020E0502030308020204" pitchFamily="34" charset="0"/>
              </a:rPr>
              <a:t>As a class, let's think about why our gift CURIOSITY is so precious by answering the questions. </a:t>
            </a:r>
          </a:p>
          <a:p>
            <a:pPr algn="ctr"/>
            <a:endParaRPr lang="en-GB" sz="3200" dirty="0">
              <a:latin typeface="Maiandra GD" panose="020E0502030308020204" pitchFamily="34" charset="0"/>
            </a:endParaRPr>
          </a:p>
        </p:txBody>
      </p:sp>
      <p:sp>
        <p:nvSpPr>
          <p:cNvPr id="30" name="TextBox 29">
            <a:extLst>
              <a:ext uri="{FF2B5EF4-FFF2-40B4-BE49-F238E27FC236}">
                <a16:creationId xmlns:a16="http://schemas.microsoft.com/office/drawing/2014/main" id="{5758DE2C-EB9A-1E43-AC75-3668D797A200}"/>
              </a:ext>
            </a:extLst>
          </p:cNvPr>
          <p:cNvSpPr txBox="1"/>
          <p:nvPr/>
        </p:nvSpPr>
        <p:spPr>
          <a:xfrm>
            <a:off x="617758" y="2335368"/>
            <a:ext cx="10442120"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Maiandra GD" panose="020E0502030308020204" pitchFamily="34" charset="0"/>
              </a:rPr>
              <a:t>1. What does your special power: </a:t>
            </a:r>
          </a:p>
          <a:p>
            <a:pPr marL="342900" indent="-342900">
              <a:buFont typeface="Arial" panose="020B0604020202020204" pitchFamily="34" charset="0"/>
              <a:buChar char="•"/>
            </a:pPr>
            <a:r>
              <a:rPr lang="en-GB" sz="2400" b="1" dirty="0">
                <a:latin typeface="Maiandra GD" panose="020E0502030308020204" pitchFamily="34" charset="0"/>
              </a:rPr>
              <a:t>Look like?</a:t>
            </a:r>
          </a:p>
          <a:p>
            <a:pPr marL="342900" indent="-342900">
              <a:buFont typeface="Arial" panose="020B0604020202020204" pitchFamily="34" charset="0"/>
              <a:buChar char="•"/>
            </a:pPr>
            <a:r>
              <a:rPr lang="en-GB" sz="2400" b="1" dirty="0">
                <a:latin typeface="Maiandra GD" panose="020E0502030308020204" pitchFamily="34" charset="0"/>
              </a:rPr>
              <a:t>Feel like?</a:t>
            </a:r>
          </a:p>
          <a:p>
            <a:pPr marL="342900" indent="-342900">
              <a:spcAft>
                <a:spcPts val="1200"/>
              </a:spcAft>
              <a:buFont typeface="Arial" panose="020B0604020202020204" pitchFamily="34" charset="0"/>
              <a:buChar char="•"/>
            </a:pPr>
            <a:r>
              <a:rPr lang="en-GB" sz="2400" b="1" dirty="0">
                <a:latin typeface="Maiandra GD" panose="020E0502030308020204" pitchFamily="34" charset="0"/>
              </a:rPr>
              <a:t>Sound like?</a:t>
            </a:r>
          </a:p>
          <a:p>
            <a:pPr>
              <a:spcAft>
                <a:spcPts val="1200"/>
              </a:spcAft>
            </a:pPr>
            <a:endParaRPr lang="en-GB" sz="2000" b="1" dirty="0">
              <a:latin typeface="Maiandra GD" panose="020E0502030308020204" pitchFamily="34" charset="0"/>
            </a:endParaRPr>
          </a:p>
          <a:p>
            <a:pPr>
              <a:spcAft>
                <a:spcPts val="1200"/>
              </a:spcAft>
            </a:pPr>
            <a:r>
              <a:rPr lang="en-GB" sz="2400" b="1" dirty="0">
                <a:latin typeface="Maiandra GD" panose="020E0502030308020204" pitchFamily="34" charset="0"/>
              </a:rPr>
              <a:t>2. How does it look/sound/feel when different people use it? </a:t>
            </a:r>
          </a:p>
          <a:p>
            <a:pPr>
              <a:spcAft>
                <a:spcPts val="1200"/>
              </a:spcAft>
            </a:pPr>
            <a:r>
              <a:rPr lang="en-GB" sz="2400" b="1" dirty="0">
                <a:latin typeface="Maiandra GD" panose="020E0502030308020204" pitchFamily="34" charset="0"/>
              </a:rPr>
              <a:t>3. What is difficult about using this special power? </a:t>
            </a:r>
          </a:p>
          <a:p>
            <a:pPr>
              <a:spcAft>
                <a:spcPts val="1200"/>
              </a:spcAft>
            </a:pPr>
            <a:r>
              <a:rPr lang="en-GB" sz="2400" b="1" dirty="0">
                <a:latin typeface="Maiandra GD" panose="020E0502030308020204" pitchFamily="34" charset="0"/>
              </a:rPr>
              <a:t>4. Who do you know uses this special power well? Describe them to me. </a:t>
            </a:r>
          </a:p>
          <a:p>
            <a:pPr>
              <a:spcAft>
                <a:spcPts val="1200"/>
              </a:spcAft>
            </a:pPr>
            <a:r>
              <a:rPr lang="en-GB" sz="2400" b="1" dirty="0">
                <a:latin typeface="Maiandra GD" panose="020E0502030308020204" pitchFamily="34" charset="0"/>
              </a:rPr>
              <a:t>5. Do you like using this special power? Why?</a:t>
            </a:r>
          </a:p>
          <a:p>
            <a:pPr algn="ctr"/>
            <a:endParaRPr lang="en-GB" sz="3200" dirty="0">
              <a:latin typeface="Maiandra GD" panose="020E0502030308020204" pitchFamily="34" charset="0"/>
            </a:endParaRPr>
          </a:p>
        </p:txBody>
      </p:sp>
      <p:pic>
        <p:nvPicPr>
          <p:cNvPr id="4" name="Picture 3" descr="Icon&#10;&#10;Description automatically generated">
            <a:extLst>
              <a:ext uri="{FF2B5EF4-FFF2-40B4-BE49-F238E27FC236}">
                <a16:creationId xmlns:a16="http://schemas.microsoft.com/office/drawing/2014/main" id="{6D8B051A-68BA-0939-C26C-847CB0563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2850" y="2139553"/>
            <a:ext cx="2591391" cy="2948823"/>
          </a:xfrm>
          <a:prstGeom prst="rect">
            <a:avLst/>
          </a:prstGeom>
        </p:spPr>
      </p:pic>
    </p:spTree>
    <p:extLst>
      <p:ext uri="{BB962C8B-B14F-4D97-AF65-F5344CB8AC3E}">
        <p14:creationId xmlns:p14="http://schemas.microsoft.com/office/powerpoint/2010/main" val="345596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90FEEF21-2DDD-A493-85D2-C049D66F13AC}"/>
              </a:ext>
            </a:extLst>
          </p:cNvPr>
          <p:cNvGrpSpPr/>
          <p:nvPr/>
        </p:nvGrpSpPr>
        <p:grpSpPr>
          <a:xfrm>
            <a:off x="-158338" y="0"/>
            <a:ext cx="12350338" cy="6910873"/>
            <a:chOff x="-158338" y="0"/>
            <a:chExt cx="12350338" cy="6910873"/>
          </a:xfrm>
        </p:grpSpPr>
        <p:pic>
          <p:nvPicPr>
            <p:cNvPr id="7" name="Picture 6" descr="A picture containing person&#10;&#10;Description automatically generated">
              <a:extLst>
                <a:ext uri="{FF2B5EF4-FFF2-40B4-BE49-F238E27FC236}">
                  <a16:creationId xmlns:a16="http://schemas.microsoft.com/office/drawing/2014/main" id="{2AB811AE-4242-E8B1-B0E6-095941CC41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8517" y="0"/>
              <a:ext cx="8943483" cy="6910873"/>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0CD955B3-6050-3268-ACA4-09BFBE29E0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23279" y="0"/>
              <a:ext cx="2925238" cy="6910873"/>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9B727651-034B-AD37-2E4D-A478942A7A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8338" y="0"/>
              <a:ext cx="501408" cy="6910873"/>
            </a:xfrm>
            <a:prstGeom prst="rect">
              <a:avLst/>
            </a:prstGeom>
          </p:spPr>
        </p:pic>
      </p:grpSp>
      <p:sp>
        <p:nvSpPr>
          <p:cNvPr id="12" name="Rectangle 11">
            <a:extLst>
              <a:ext uri="{FF2B5EF4-FFF2-40B4-BE49-F238E27FC236}">
                <a16:creationId xmlns:a16="http://schemas.microsoft.com/office/drawing/2014/main" id="{087B636F-CA81-3F0D-2AD7-7BA87E6BEB2A}"/>
              </a:ext>
            </a:extLst>
          </p:cNvPr>
          <p:cNvSpPr/>
          <p:nvPr/>
        </p:nvSpPr>
        <p:spPr>
          <a:xfrm rot="16200000">
            <a:off x="-245571" y="116920"/>
            <a:ext cx="6910871" cy="6677029"/>
          </a:xfrm>
          <a:prstGeom prst="rect">
            <a:avLst/>
          </a:prstGeom>
          <a:gradFill>
            <a:gsLst>
              <a:gs pos="0">
                <a:schemeClr val="bg1">
                  <a:lumMod val="75000"/>
                  <a:alpha val="99000"/>
                </a:schemeClr>
              </a:gs>
              <a:gs pos="100000">
                <a:schemeClr val="bg1">
                  <a:lumMod val="75000"/>
                  <a:alpha val="0"/>
                </a:schemeClr>
              </a:gs>
              <a:gs pos="58000">
                <a:schemeClr val="tx1"/>
              </a:gs>
              <a:gs pos="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B1981FD-C17A-F2E1-3867-19EC258EB7A1}"/>
              </a:ext>
            </a:extLst>
          </p:cNvPr>
          <p:cNvSpPr txBox="1"/>
          <p:nvPr/>
        </p:nvSpPr>
        <p:spPr>
          <a:xfrm>
            <a:off x="429118" y="2438738"/>
            <a:ext cx="5818792" cy="2554545"/>
          </a:xfrm>
          <a:prstGeom prst="rect">
            <a:avLst/>
          </a:prstGeom>
          <a:solidFill>
            <a:schemeClr val="bg1"/>
          </a:solidFill>
        </p:spPr>
        <p:txBody>
          <a:bodyPr wrap="square" rtlCol="0">
            <a:spAutoFit/>
          </a:bodyPr>
          <a:lstStyle/>
          <a:p>
            <a:r>
              <a:rPr lang="en-GB" sz="4000" b="1" dirty="0">
                <a:solidFill>
                  <a:sysClr val="windowText" lastClr="000000"/>
                </a:solidFill>
                <a:latin typeface="Maiandra GD" panose="020E0502030308020204" pitchFamily="34" charset="0"/>
              </a:rPr>
              <a:t>“Build bridges, not walls . . . talk to one another, listen to each other,  walk together”</a:t>
            </a:r>
            <a:endParaRPr lang="en-GB" sz="4000" dirty="0">
              <a:solidFill>
                <a:sysClr val="windowText" lastClr="000000"/>
              </a:solidFill>
            </a:endParaRPr>
          </a:p>
        </p:txBody>
      </p:sp>
      <p:sp>
        <p:nvSpPr>
          <p:cNvPr id="14" name="TextBox 13">
            <a:extLst>
              <a:ext uri="{FF2B5EF4-FFF2-40B4-BE49-F238E27FC236}">
                <a16:creationId xmlns:a16="http://schemas.microsoft.com/office/drawing/2014/main" id="{07493B25-FE2D-525B-3C13-BA9B37C10494}"/>
              </a:ext>
            </a:extLst>
          </p:cNvPr>
          <p:cNvSpPr txBox="1"/>
          <p:nvPr/>
        </p:nvSpPr>
        <p:spPr>
          <a:xfrm>
            <a:off x="419168" y="657225"/>
            <a:ext cx="7153068" cy="1323439"/>
          </a:xfrm>
          <a:prstGeom prst="rect">
            <a:avLst/>
          </a:prstGeom>
          <a:noFill/>
        </p:spPr>
        <p:txBody>
          <a:bodyPr wrap="square" rtlCol="0">
            <a:spAutoFit/>
          </a:bodyPr>
          <a:lstStyle/>
          <a:p>
            <a:r>
              <a:rPr lang="en-GB" sz="4000" b="1" dirty="0">
                <a:solidFill>
                  <a:schemeClr val="bg1"/>
                </a:solidFill>
                <a:latin typeface="Maiandra GD" panose="020E0502030308020204" pitchFamily="34" charset="0"/>
              </a:rPr>
              <a:t>This year’s Lent Appeal is inspired by Pope Francis’s call:</a:t>
            </a:r>
            <a:endParaRPr lang="en-GB" sz="4000" dirty="0">
              <a:solidFill>
                <a:schemeClr val="bg1"/>
              </a:solidFill>
            </a:endParaRPr>
          </a:p>
        </p:txBody>
      </p:sp>
    </p:spTree>
    <p:extLst>
      <p:ext uri="{BB962C8B-B14F-4D97-AF65-F5344CB8AC3E}">
        <p14:creationId xmlns:p14="http://schemas.microsoft.com/office/powerpoint/2010/main" val="2786483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B253200-5B12-DEA2-1243-9BFC66DE6775}"/>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ircle&#10;&#10;Description automatically generated with medium confidence">
            <a:extLst>
              <a:ext uri="{FF2B5EF4-FFF2-40B4-BE49-F238E27FC236}">
                <a16:creationId xmlns:a16="http://schemas.microsoft.com/office/drawing/2014/main" id="{2E84FBC0-FFF8-6F35-C312-5A76581EF3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375693"/>
            <a:ext cx="68662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 vs 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3" name="TextBox 2">
            <a:extLst>
              <a:ext uri="{FF2B5EF4-FFF2-40B4-BE49-F238E27FC236}">
                <a16:creationId xmlns:a16="http://schemas.microsoft.com/office/drawing/2014/main" id="{5E066CC9-AE85-54DB-CFDD-35B15836E66C}"/>
              </a:ext>
            </a:extLst>
          </p:cNvPr>
          <p:cNvSpPr txBox="1"/>
          <p:nvPr/>
        </p:nvSpPr>
        <p:spPr>
          <a:xfrm>
            <a:off x="75368" y="1359198"/>
            <a:ext cx="40082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Your monster is . . . </a:t>
            </a:r>
          </a:p>
        </p:txBody>
      </p:sp>
      <p:sp>
        <p:nvSpPr>
          <p:cNvPr id="23" name="TextBox 22">
            <a:extLst>
              <a:ext uri="{FF2B5EF4-FFF2-40B4-BE49-F238E27FC236}">
                <a16:creationId xmlns:a16="http://schemas.microsoft.com/office/drawing/2014/main" id="{73F37226-F5C7-C221-1B65-E9C57226D99E}"/>
              </a:ext>
            </a:extLst>
          </p:cNvPr>
          <p:cNvSpPr txBox="1"/>
          <p:nvPr/>
        </p:nvSpPr>
        <p:spPr>
          <a:xfrm>
            <a:off x="3375503" y="2155248"/>
            <a:ext cx="815567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aiandra GD" panose="020E0502030308020204" pitchFamily="34" charset="0"/>
              </a:rPr>
              <a:t>This monster loves to make you feel bored. Even when you could be learning new things or trying different activities, she creeps up and tries to ruin them. She makes you not want to learn anything new.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aiandra GD" panose="020E0502030308020204" pitchFamily="34" charset="0"/>
              </a:rPr>
              <a:t>Have you ever felt like this?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Maiandra GD" panose="020E0502030308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aiandra GD" panose="020E0502030308020204" pitchFamily="34" charset="0"/>
              </a:rPr>
              <a:t>The CURIOSITY superpower is very good at changing this monster's mind. The curiosity superpower reveals so many interesting facts and new discoveries that the boredom monster wants to join in and be curious too. Now you can start an adventure of discovery together!</a:t>
            </a:r>
          </a:p>
        </p:txBody>
      </p:sp>
      <p:sp>
        <p:nvSpPr>
          <p:cNvPr id="4" name="TextBox 3">
            <a:extLst>
              <a:ext uri="{FF2B5EF4-FFF2-40B4-BE49-F238E27FC236}">
                <a16:creationId xmlns:a16="http://schemas.microsoft.com/office/drawing/2014/main" id="{BA6E9054-F30F-5A4E-E960-81D27FD4FB25}"/>
              </a:ext>
            </a:extLst>
          </p:cNvPr>
          <p:cNvSpPr txBox="1"/>
          <p:nvPr/>
        </p:nvSpPr>
        <p:spPr>
          <a:xfrm>
            <a:off x="5159829" y="1541196"/>
            <a:ext cx="4245990" cy="523220"/>
          </a:xfrm>
          <a:prstGeom prst="rect">
            <a:avLst/>
          </a:prstGeom>
          <a:solidFill>
            <a:srgbClr val="74DE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BOREDOM MONSTER</a:t>
            </a:r>
          </a:p>
        </p:txBody>
      </p:sp>
      <p:pic>
        <p:nvPicPr>
          <p:cNvPr id="10" name="Picture 9" descr="Icon&#10;&#10;Description automatically generated">
            <a:extLst>
              <a:ext uri="{FF2B5EF4-FFF2-40B4-BE49-F238E27FC236}">
                <a16:creationId xmlns:a16="http://schemas.microsoft.com/office/drawing/2014/main" id="{8876C62A-D800-B05D-4F40-9987C6E887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402" y="4105989"/>
            <a:ext cx="1925963" cy="2191614"/>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71C30807-0921-5D1A-52C3-3E65A68BA0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818" y="2017847"/>
            <a:ext cx="2391602" cy="1713222"/>
          </a:xfrm>
          <a:prstGeom prst="rect">
            <a:avLst/>
          </a:prstGeom>
        </p:spPr>
      </p:pic>
    </p:spTree>
    <p:extLst>
      <p:ext uri="{BB962C8B-B14F-4D97-AF65-F5344CB8AC3E}">
        <p14:creationId xmlns:p14="http://schemas.microsoft.com/office/powerpoint/2010/main" val="3348392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1A684A1-A314-76B8-7F53-2C0A15EE5E42}"/>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ircle&#10;&#10;Description automatically generated with medium confidence">
            <a:extLst>
              <a:ext uri="{FF2B5EF4-FFF2-40B4-BE49-F238E27FC236}">
                <a16:creationId xmlns:a16="http://schemas.microsoft.com/office/drawing/2014/main" id="{D756E27E-4F71-EA6E-87D7-2CC24210A7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403683"/>
            <a:ext cx="832178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Activity</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3" name="TextBox 22">
            <a:extLst>
              <a:ext uri="{FF2B5EF4-FFF2-40B4-BE49-F238E27FC236}">
                <a16:creationId xmlns:a16="http://schemas.microsoft.com/office/drawing/2014/main" id="{73F37226-F5C7-C221-1B65-E9C57226D99E}"/>
              </a:ext>
            </a:extLst>
          </p:cNvPr>
          <p:cNvSpPr txBox="1"/>
          <p:nvPr/>
        </p:nvSpPr>
        <p:spPr>
          <a:xfrm>
            <a:off x="638196" y="2074398"/>
            <a:ext cx="7341407"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100" b="1" dirty="0">
                <a:latin typeface="Maiandra GD" panose="020E0502030308020204" pitchFamily="34" charset="0"/>
              </a:rPr>
              <a:t>As a class, you are going to go out on a nature hunt. You need to be looking for magical tools that will help the children on their journey. You might find some huge leaves which can be used as a tent for the children. Or maybe you'll find some special twigs that can be used as fishing rods. </a:t>
            </a:r>
          </a:p>
          <a:p>
            <a:pPr algn="ctr"/>
            <a:endParaRPr lang="en-GB" sz="2100" b="1" dirty="0">
              <a:latin typeface="Maiandra GD" panose="020E0502030308020204" pitchFamily="34" charset="0"/>
            </a:endParaRPr>
          </a:p>
          <a:p>
            <a:pPr algn="ctr"/>
            <a:r>
              <a:rPr lang="en-GB" sz="2100" b="1" dirty="0">
                <a:latin typeface="Maiandra GD" panose="020E0502030308020204" pitchFamily="34" charset="0"/>
              </a:rPr>
              <a:t>Collect your nature treasures and then bring them back to class to make a group collage working in teams. </a:t>
            </a:r>
          </a:p>
          <a:p>
            <a:pPr algn="ctr"/>
            <a:endParaRPr lang="en-GB" sz="2100" b="1" dirty="0">
              <a:latin typeface="Maiandra GD" panose="020E0502030308020204" pitchFamily="34" charset="0"/>
            </a:endParaRPr>
          </a:p>
          <a:p>
            <a:pPr algn="ctr"/>
            <a:r>
              <a:rPr lang="en-GB" sz="2100" b="1" dirty="0">
                <a:latin typeface="Maiandra GD" panose="020E0502030308020204" pitchFamily="34" charset="0"/>
              </a:rPr>
              <a:t>Remember to label your collage so we know what the nature treasures can be used for!</a:t>
            </a:r>
          </a:p>
          <a:p>
            <a:pPr algn="ctr"/>
            <a:endParaRPr lang="en-GB" sz="2100" b="1" dirty="0">
              <a:latin typeface="Maiandra GD" panose="020E0502030308020204" pitchFamily="34" charset="0"/>
            </a:endParaRPr>
          </a:p>
          <a:p>
            <a:pPr algn="ctr"/>
            <a:r>
              <a:rPr lang="en-GB" sz="2100" b="1" dirty="0">
                <a:latin typeface="Maiandra GD" panose="020E0502030308020204" pitchFamily="34" charset="0"/>
              </a:rPr>
              <a:t>Be Curious!</a:t>
            </a:r>
          </a:p>
        </p:txBody>
      </p:sp>
      <p:sp>
        <p:nvSpPr>
          <p:cNvPr id="4" name="TextBox 3">
            <a:extLst>
              <a:ext uri="{FF2B5EF4-FFF2-40B4-BE49-F238E27FC236}">
                <a16:creationId xmlns:a16="http://schemas.microsoft.com/office/drawing/2014/main" id="{BA6E9054-F30F-5A4E-E960-81D27FD4FB25}"/>
              </a:ext>
            </a:extLst>
          </p:cNvPr>
          <p:cNvSpPr txBox="1"/>
          <p:nvPr/>
        </p:nvSpPr>
        <p:spPr>
          <a:xfrm>
            <a:off x="2641383" y="1463913"/>
            <a:ext cx="3335032" cy="523220"/>
          </a:xfrm>
          <a:prstGeom prst="rect">
            <a:avLst/>
          </a:prstGeom>
          <a:solidFill>
            <a:srgbClr val="F7931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Nature Hunt</a:t>
            </a:r>
          </a:p>
        </p:txBody>
      </p:sp>
      <p:pic>
        <p:nvPicPr>
          <p:cNvPr id="8" name="Picture 7" descr="Icon&#10;&#10;Description automatically generated">
            <a:extLst>
              <a:ext uri="{FF2B5EF4-FFF2-40B4-BE49-F238E27FC236}">
                <a16:creationId xmlns:a16="http://schemas.microsoft.com/office/drawing/2014/main" id="{ED9D2E18-3E98-8805-6D9A-D34B1631B3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8639" y="3557599"/>
            <a:ext cx="1644276" cy="1871073"/>
          </a:xfrm>
          <a:prstGeom prst="rect">
            <a:avLst/>
          </a:prstGeom>
        </p:spPr>
      </p:pic>
      <p:pic>
        <p:nvPicPr>
          <p:cNvPr id="11" name="Picture 10" descr="A picture containing text, several&#10;&#10;Description automatically generated">
            <a:extLst>
              <a:ext uri="{FF2B5EF4-FFF2-40B4-BE49-F238E27FC236}">
                <a16:creationId xmlns:a16="http://schemas.microsoft.com/office/drawing/2014/main" id="{01A571BB-B261-6033-3DB2-9E8E7C9614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60777" y="1463913"/>
            <a:ext cx="2959456" cy="193443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7C4F923D-0772-BEF5-BBAC-43DC335C2E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82965" y="4246303"/>
            <a:ext cx="1504998" cy="2121578"/>
          </a:xfrm>
          <a:prstGeom prst="rect">
            <a:avLst/>
          </a:prstGeom>
        </p:spPr>
      </p:pic>
    </p:spTree>
    <p:extLst>
      <p:ext uri="{BB962C8B-B14F-4D97-AF65-F5344CB8AC3E}">
        <p14:creationId xmlns:p14="http://schemas.microsoft.com/office/powerpoint/2010/main" val="357202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0AE1465-80E4-83DA-929B-B1CC6CB171FD}"/>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ircle&#10;&#10;Description automatically generated with medium confidence">
            <a:extLst>
              <a:ext uri="{FF2B5EF4-FFF2-40B4-BE49-F238E27FC236}">
                <a16:creationId xmlns:a16="http://schemas.microsoft.com/office/drawing/2014/main" id="{0B3C75C7-4013-45C9-1361-5150CC3CB0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403683"/>
            <a:ext cx="84996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Well done!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3" name="TextBox 22">
            <a:extLst>
              <a:ext uri="{FF2B5EF4-FFF2-40B4-BE49-F238E27FC236}">
                <a16:creationId xmlns:a16="http://schemas.microsoft.com/office/drawing/2014/main" id="{73F37226-F5C7-C221-1B65-E9C57226D99E}"/>
              </a:ext>
            </a:extLst>
          </p:cNvPr>
          <p:cNvSpPr txBox="1"/>
          <p:nvPr/>
        </p:nvSpPr>
        <p:spPr>
          <a:xfrm>
            <a:off x="586742" y="1444020"/>
            <a:ext cx="9023789" cy="2846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dirty="0">
              <a:latin typeface="Maiandra GD" panose="020E0502030308020204" pitchFamily="34" charset="0"/>
            </a:endParaRPr>
          </a:p>
          <a:p>
            <a:pPr algn="ctr"/>
            <a:endParaRPr lang="en-US" sz="2400" b="1" dirty="0">
              <a:latin typeface="Maiandra GD" panose="020E0502030308020204" pitchFamily="34" charset="0"/>
            </a:endParaRPr>
          </a:p>
          <a:p>
            <a:pPr algn="ctr"/>
            <a:endParaRPr lang="en-US" sz="2400" b="1" dirty="0">
              <a:latin typeface="Maiandra GD" panose="020E0502030308020204" pitchFamily="34" charset="0"/>
            </a:endParaRPr>
          </a:p>
          <a:p>
            <a:pPr>
              <a:spcAft>
                <a:spcPts val="600"/>
              </a:spcAft>
            </a:pPr>
            <a:r>
              <a:rPr lang="en-US" sz="2400" b="1" dirty="0">
                <a:latin typeface="Maiandra GD" panose="020E0502030308020204" pitchFamily="34" charset="0"/>
              </a:rPr>
              <a:t>1. How did your special powers help you to connect with others? </a:t>
            </a:r>
          </a:p>
          <a:p>
            <a:pPr>
              <a:spcAft>
                <a:spcPts val="600"/>
              </a:spcAft>
            </a:pPr>
            <a:r>
              <a:rPr lang="en-US" sz="2400" b="1" dirty="0">
                <a:latin typeface="Maiandra GD" panose="020E0502030308020204" pitchFamily="34" charset="0"/>
              </a:rPr>
              <a:t>2. How did connecting with others help you? </a:t>
            </a:r>
          </a:p>
          <a:p>
            <a:pPr>
              <a:spcAft>
                <a:spcPts val="600"/>
              </a:spcAft>
            </a:pPr>
            <a:r>
              <a:rPr lang="en-US" sz="2400" b="1" dirty="0">
                <a:latin typeface="Maiandra GD" panose="020E0502030308020204" pitchFamily="34" charset="0"/>
              </a:rPr>
              <a:t>3. What did you find tricky about connecting with others?</a:t>
            </a:r>
          </a:p>
          <a:p>
            <a:pPr algn="ctr"/>
            <a:endParaRPr lang="en-US" sz="2000" b="1" dirty="0">
              <a:latin typeface="Maiandra GD" panose="020E0502030308020204" pitchFamily="34" charset="0"/>
            </a:endParaRPr>
          </a:p>
        </p:txBody>
      </p:sp>
      <p:sp>
        <p:nvSpPr>
          <p:cNvPr id="8" name="TextBox 7">
            <a:extLst>
              <a:ext uri="{FF2B5EF4-FFF2-40B4-BE49-F238E27FC236}">
                <a16:creationId xmlns:a16="http://schemas.microsoft.com/office/drawing/2014/main" id="{307E3924-912D-F48B-7FB4-D567476DFEA0}"/>
              </a:ext>
            </a:extLst>
          </p:cNvPr>
          <p:cNvSpPr txBox="1"/>
          <p:nvPr/>
        </p:nvSpPr>
        <p:spPr>
          <a:xfrm>
            <a:off x="586742" y="1444020"/>
            <a:ext cx="10992813" cy="954107"/>
          </a:xfrm>
          <a:prstGeom prst="rect">
            <a:avLst/>
          </a:prstGeom>
          <a:solidFill>
            <a:srgbClr val="F7931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Well done! You used your special power CURIOSITY to help the children over the bridge and get home!</a:t>
            </a:r>
          </a:p>
        </p:txBody>
      </p:sp>
      <p:pic>
        <p:nvPicPr>
          <p:cNvPr id="4" name="Picture 3" descr="Diagram&#10;&#10;Description automatically generated with medium confidence">
            <a:extLst>
              <a:ext uri="{FF2B5EF4-FFF2-40B4-BE49-F238E27FC236}">
                <a16:creationId xmlns:a16="http://schemas.microsoft.com/office/drawing/2014/main" id="{96F4B55B-B573-EEF5-B7BD-00A5F4F60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82797" y="4628908"/>
            <a:ext cx="7123153" cy="1777482"/>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0DE6FD7A-875E-3046-2790-72750E4B59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5796" y="2695929"/>
            <a:ext cx="1490347" cy="2100924"/>
          </a:xfrm>
          <a:prstGeom prst="rect">
            <a:avLst/>
          </a:prstGeom>
        </p:spPr>
      </p:pic>
      <p:pic>
        <p:nvPicPr>
          <p:cNvPr id="13" name="Picture 12" descr="Icon&#10;&#10;Description automatically generated">
            <a:extLst>
              <a:ext uri="{FF2B5EF4-FFF2-40B4-BE49-F238E27FC236}">
                <a16:creationId xmlns:a16="http://schemas.microsoft.com/office/drawing/2014/main" id="{2456E278-2454-A941-F386-F7611C0511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45565" y="4104430"/>
            <a:ext cx="1490437" cy="1696014"/>
          </a:xfrm>
          <a:prstGeom prst="rect">
            <a:avLst/>
          </a:prstGeom>
        </p:spPr>
      </p:pic>
    </p:spTree>
    <p:extLst>
      <p:ext uri="{BB962C8B-B14F-4D97-AF65-F5344CB8AC3E}">
        <p14:creationId xmlns:p14="http://schemas.microsoft.com/office/powerpoint/2010/main" val="304210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ree, plant, outdoor, beech&#10;&#10;Description automatically generated">
            <a:extLst>
              <a:ext uri="{FF2B5EF4-FFF2-40B4-BE49-F238E27FC236}">
                <a16:creationId xmlns:a16="http://schemas.microsoft.com/office/drawing/2014/main" id="{88B2D748-1B7B-D957-E1B3-46537297BB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51"/>
          <a:stretch/>
        </p:blipFill>
        <p:spPr>
          <a:xfrm>
            <a:off x="0" y="-396239"/>
            <a:ext cx="12192000" cy="7482840"/>
          </a:xfrm>
          <a:prstGeom prst="rect">
            <a:avLst/>
          </a:prstGeom>
        </p:spPr>
      </p:pic>
      <p:pic>
        <p:nvPicPr>
          <p:cNvPr id="4" name="Picture 3" descr="Icon&#10;&#10;Description automatically generated">
            <a:extLst>
              <a:ext uri="{FF2B5EF4-FFF2-40B4-BE49-F238E27FC236}">
                <a16:creationId xmlns:a16="http://schemas.microsoft.com/office/drawing/2014/main" id="{A3E82025-784D-AE9F-A6A0-4BACDD185A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8938" y="3507362"/>
            <a:ext cx="1094000" cy="1244896"/>
          </a:xfrm>
          <a:prstGeom prst="rect">
            <a:avLst/>
          </a:prstGeom>
        </p:spPr>
      </p:pic>
    </p:spTree>
    <p:extLst>
      <p:ext uri="{BB962C8B-B14F-4D97-AF65-F5344CB8AC3E}">
        <p14:creationId xmlns:p14="http://schemas.microsoft.com/office/powerpoint/2010/main" val="60074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Building Bridges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3ADD0C08-8639-806C-08F0-6590E13EF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79062"/>
            <a:ext cx="1524003" cy="1271019"/>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E56E81D9-D0C3-0012-A356-AAF49B9A7CDB}"/>
              </a:ext>
            </a:extLst>
          </p:cNvPr>
          <p:cNvSpPr txBox="1"/>
          <p:nvPr/>
        </p:nvSpPr>
        <p:spPr>
          <a:xfrm>
            <a:off x="503224" y="3670051"/>
            <a:ext cx="11288726" cy="2246769"/>
          </a:xfrm>
          <a:prstGeom prst="rect">
            <a:avLst/>
          </a:prstGeom>
          <a:noFill/>
        </p:spPr>
        <p:txBody>
          <a:bodyPr wrap="square" rtlCol="0">
            <a:spAutoFit/>
          </a:bodyPr>
          <a:lstStyle/>
          <a:p>
            <a:pPr marL="514350" indent="-514350">
              <a:buAutoNum type="arabicPeriod"/>
            </a:pPr>
            <a:r>
              <a:rPr lang="en-GB" sz="2800" b="1" dirty="0">
                <a:latin typeface="Maiandra GD" panose="020E0502030308020204" pitchFamily="34" charset="0"/>
                <a:cs typeface="Helvetica" panose="020B0604020202020204" pitchFamily="34" charset="0"/>
              </a:rPr>
              <a:t>“Build bridges, not walls.” What do you think Pope Francis means?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How can we “Build bridges, not walls”?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Who can we “Build bridges” with</a:t>
            </a:r>
            <a:r>
              <a:rPr lang="en-GB" sz="2800" dirty="0">
                <a:latin typeface="Maiandra GD" panose="020E0502030308020204" pitchFamily="34" charset="0"/>
                <a:cs typeface="Helvetica" panose="020B0604020202020204" pitchFamily="34" charset="0"/>
              </a:rPr>
              <a:t>? </a:t>
            </a:r>
          </a:p>
        </p:txBody>
      </p:sp>
      <p:pic>
        <p:nvPicPr>
          <p:cNvPr id="13" name="Picture 12">
            <a:extLst>
              <a:ext uri="{FF2B5EF4-FFF2-40B4-BE49-F238E27FC236}">
                <a16:creationId xmlns:a16="http://schemas.microsoft.com/office/drawing/2014/main" id="{D7936D18-DA6A-505B-9B31-6C0A893C76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5181" y="-513715"/>
            <a:ext cx="7325107" cy="3670051"/>
          </a:xfrm>
          <a:prstGeom prst="rect">
            <a:avLst/>
          </a:prstGeom>
        </p:spPr>
      </p:pic>
    </p:spTree>
    <p:extLst>
      <p:ext uri="{BB962C8B-B14F-4D97-AF65-F5344CB8AC3E}">
        <p14:creationId xmlns:p14="http://schemas.microsoft.com/office/powerpoint/2010/main" val="254968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643093"/>
            <a:ext cx="721758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Pope Francis asks us to build bridges and form meaningful connections with others.</a:t>
            </a:r>
          </a:p>
          <a:p>
            <a:pPr algn="ctr"/>
            <a:endParaRPr lang="en-GB" sz="3200" b="1" dirty="0">
              <a:latin typeface="Maiandra GD" panose="020E0502030308020204" pitchFamily="34" charset="0"/>
            </a:endParaRPr>
          </a:p>
          <a:p>
            <a:pPr algn="ctr"/>
            <a:r>
              <a:rPr lang="en-US" sz="3200" b="1" dirty="0">
                <a:latin typeface="Maiandra GD" panose="020E0502030308020204" pitchFamily="34" charset="0"/>
                <a:ea typeface="+mn-lt"/>
                <a:cs typeface="+mn-lt"/>
              </a:rPr>
              <a:t>Forming positive, healthy and meaningful connections with other people is very important for our mental health and emotional wellbeing. </a:t>
            </a:r>
          </a:p>
        </p:txBody>
      </p:sp>
      <p:pic>
        <p:nvPicPr>
          <p:cNvPr id="12" name="Picture 11">
            <a:extLst>
              <a:ext uri="{FF2B5EF4-FFF2-40B4-BE49-F238E27FC236}">
                <a16:creationId xmlns:a16="http://schemas.microsoft.com/office/drawing/2014/main" id="{D238000E-86B8-0960-38A4-45CD84580BA8}"/>
              </a:ext>
            </a:extLst>
          </p:cNvPr>
          <p:cNvPicPr>
            <a:picLocks noChangeAspect="1"/>
          </p:cNvPicPr>
          <p:nvPr/>
        </p:nvPicPr>
        <p:blipFill>
          <a:blip r:embed="rId4"/>
          <a:stretch>
            <a:fillRect/>
          </a:stretch>
        </p:blipFill>
        <p:spPr>
          <a:xfrm>
            <a:off x="7827064" y="2495804"/>
            <a:ext cx="3755461" cy="2499577"/>
          </a:xfrm>
          <a:prstGeom prst="rect">
            <a:avLst/>
          </a:prstGeom>
        </p:spPr>
      </p:pic>
    </p:spTree>
    <p:extLst>
      <p:ext uri="{BB962C8B-B14F-4D97-AF65-F5344CB8AC3E}">
        <p14:creationId xmlns:p14="http://schemas.microsoft.com/office/powerpoint/2010/main" val="276315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489205"/>
            <a:ext cx="7217589"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This Lent, we will also be thinking about how we can connect with children and families who need our help. </a:t>
            </a:r>
          </a:p>
          <a:p>
            <a:pPr algn="ctr"/>
            <a:endParaRPr lang="en-US" sz="2800" b="1" dirty="0">
              <a:latin typeface="Maiandra GD" panose="020E0502030308020204" pitchFamily="34" charset="0"/>
            </a:endParaRPr>
          </a:p>
          <a:p>
            <a:pPr algn="ctr"/>
            <a:r>
              <a:rPr lang="en-US" sz="2800" b="1" dirty="0">
                <a:latin typeface="Maiandra GD" panose="020E0502030308020204" pitchFamily="34" charset="0"/>
              </a:rPr>
              <a:t>Our school will be raising money for the Catholic Children’s Society (</a:t>
            </a:r>
            <a:r>
              <a:rPr lang="en-GB" sz="2800" b="1" dirty="0">
                <a:latin typeface="Maiandra GD" panose="020E0502030308020204" pitchFamily="34" charset="0"/>
              </a:rPr>
              <a:t>CCS). CCS is a local charity that helps vulnerable children and families. </a:t>
            </a:r>
          </a:p>
          <a:p>
            <a:pPr algn="ctr"/>
            <a:endParaRPr lang="en-GB" sz="2800" b="1" dirty="0">
              <a:latin typeface="Maiandra GD" panose="020E0502030308020204" pitchFamily="34" charset="0"/>
            </a:endParaRPr>
          </a:p>
          <a:p>
            <a:pPr algn="ctr"/>
            <a:r>
              <a:rPr lang="en-GB" sz="2800" b="1" dirty="0">
                <a:latin typeface="Maiandra GD" panose="020E0502030308020204" pitchFamily="34" charset="0"/>
              </a:rPr>
              <a:t>During Lent we will learn more about the work of CCS and the children they help.</a:t>
            </a:r>
            <a:endParaRPr lang="en-US" sz="2800" b="1" dirty="0">
              <a:latin typeface="Maiandra GD" panose="020E0502030308020204" pitchFamily="34" charset="0"/>
            </a:endParaRPr>
          </a:p>
          <a:p>
            <a:pPr algn="ctr"/>
            <a:endParaRPr lang="en-US" sz="3200" b="1" dirty="0">
              <a:latin typeface="Maiandra GD" panose="020E0502030308020204" pitchFamily="34" charset="0"/>
            </a:endParaRPr>
          </a:p>
        </p:txBody>
      </p:sp>
      <p:pic>
        <p:nvPicPr>
          <p:cNvPr id="4" name="Picture 3" descr="Logo, company name&#10;&#10;Description automatically generated">
            <a:extLst>
              <a:ext uri="{FF2B5EF4-FFF2-40B4-BE49-F238E27FC236}">
                <a16:creationId xmlns:a16="http://schemas.microsoft.com/office/drawing/2014/main" id="{B3D9E1A1-F3A3-3321-B719-27B639E7B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9881" y="1442971"/>
            <a:ext cx="2266936" cy="1890626"/>
          </a:xfrm>
          <a:prstGeom prst="rect">
            <a:avLst/>
          </a:prstGeom>
        </p:spPr>
      </p:pic>
      <p:pic>
        <p:nvPicPr>
          <p:cNvPr id="7" name="Picture 6" descr="A person holding a baby&#10;&#10;Description automatically generated with medium confidence">
            <a:extLst>
              <a:ext uri="{FF2B5EF4-FFF2-40B4-BE49-F238E27FC236}">
                <a16:creationId xmlns:a16="http://schemas.microsoft.com/office/drawing/2014/main" id="{E3291FD3-3765-EDFE-84DF-FB0750F0BB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529"/>
          <a:stretch/>
        </p:blipFill>
        <p:spPr>
          <a:xfrm>
            <a:off x="8248663" y="3429000"/>
            <a:ext cx="2929410" cy="2797213"/>
          </a:xfrm>
          <a:prstGeom prst="rect">
            <a:avLst/>
          </a:prstGeom>
        </p:spPr>
      </p:pic>
    </p:spTree>
    <p:extLst>
      <p:ext uri="{BB962C8B-B14F-4D97-AF65-F5344CB8AC3E}">
        <p14:creationId xmlns:p14="http://schemas.microsoft.com/office/powerpoint/2010/main" val="103926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539036" y="2498586"/>
            <a:ext cx="1108822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 The Catholic Children’s Society (CCS) is asking you to go on a Lent adventure and connect with others . . . </a:t>
            </a:r>
            <a:endParaRPr lang="en-US" sz="4000" b="1" dirty="0">
              <a:latin typeface="Maiandra GD" panose="020E0502030308020204" pitchFamily="34" charset="0"/>
            </a:endParaRPr>
          </a:p>
        </p:txBody>
      </p:sp>
    </p:spTree>
    <p:extLst>
      <p:ext uri="{BB962C8B-B14F-4D97-AF65-F5344CB8AC3E}">
        <p14:creationId xmlns:p14="http://schemas.microsoft.com/office/powerpoint/2010/main" val="9194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y, nature, mountain&#10;&#10;Description automatically generated">
            <a:extLst>
              <a:ext uri="{FF2B5EF4-FFF2-40B4-BE49-F238E27FC236}">
                <a16:creationId xmlns:a16="http://schemas.microsoft.com/office/drawing/2014/main" id="{0E68F125-D5A9-4612-74A5-FC8E6974C2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0141C15F-C815-C093-2877-6E7549007F26}"/>
              </a:ext>
            </a:extLst>
          </p:cNvPr>
          <p:cNvSpPr/>
          <p:nvPr/>
        </p:nvSpPr>
        <p:spPr>
          <a:xfrm>
            <a:off x="0" y="-1"/>
            <a:ext cx="12192000" cy="3752851"/>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63899A7-15E4-6E11-78D9-757E5C4E80B3}"/>
              </a:ext>
            </a:extLst>
          </p:cNvPr>
          <p:cNvSpPr txBox="1"/>
          <p:nvPr/>
        </p:nvSpPr>
        <p:spPr>
          <a:xfrm>
            <a:off x="-190501" y="1693649"/>
            <a:ext cx="12192000" cy="923330"/>
          </a:xfrm>
          <a:prstGeom prst="rect">
            <a:avLst/>
          </a:prstGeom>
          <a:noFill/>
        </p:spPr>
        <p:txBody>
          <a:bodyPr wrap="square" rtlCol="0">
            <a:spAutoFit/>
          </a:bodyPr>
          <a:lstStyle/>
          <a:p>
            <a:pPr algn="ctr"/>
            <a:r>
              <a:rPr lang="en-GB" sz="5400" b="1" dirty="0">
                <a:solidFill>
                  <a:schemeClr val="bg1"/>
                </a:solidFill>
                <a:effectLst>
                  <a:glow rad="50800">
                    <a:schemeClr val="tx1">
                      <a:lumMod val="50000"/>
                      <a:lumOff val="50000"/>
                      <a:alpha val="40000"/>
                    </a:schemeClr>
                  </a:glow>
                  <a:outerShdw blurRad="50800" dist="63500" dir="5400000" algn="t" rotWithShape="0">
                    <a:prstClr val="black">
                      <a:alpha val="45000"/>
                    </a:prstClr>
                  </a:outerShdw>
                </a:effectLst>
                <a:latin typeface="Maiandra GD" panose="020E0502030308020204" pitchFamily="34" charset="0"/>
              </a:rPr>
              <a:t>Lent Adventure</a:t>
            </a:r>
          </a:p>
        </p:txBody>
      </p:sp>
      <p:cxnSp>
        <p:nvCxnSpPr>
          <p:cNvPr id="14" name="Straight Connector 13">
            <a:extLst>
              <a:ext uri="{FF2B5EF4-FFF2-40B4-BE49-F238E27FC236}">
                <a16:creationId xmlns:a16="http://schemas.microsoft.com/office/drawing/2014/main" id="{A779A388-49F1-875D-E136-E60277832687}"/>
              </a:ext>
            </a:extLst>
          </p:cNvPr>
          <p:cNvCxnSpPr/>
          <p:nvPr/>
        </p:nvCxnSpPr>
        <p:spPr>
          <a:xfrm>
            <a:off x="1628774" y="2656944"/>
            <a:ext cx="8553450" cy="0"/>
          </a:xfrm>
          <a:prstGeom prst="line">
            <a:avLst/>
          </a:prstGeom>
          <a:ln w="254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descr="Circle&#10;&#10;Description automatically generated with medium confidence">
            <a:extLst>
              <a:ext uri="{FF2B5EF4-FFF2-40B4-BE49-F238E27FC236}">
                <a16:creationId xmlns:a16="http://schemas.microsoft.com/office/drawing/2014/main" id="{F111C516-71BD-AC21-A84D-BC403816AC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8225" y="79062"/>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7343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6B1AF2B-BAE7-C22B-1E90-DBD92FFE122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541832" y="1631693"/>
            <a:ext cx="6449074"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Maiandra GD" panose="020E0502030308020204" pitchFamily="34" charset="0"/>
              </a:rPr>
              <a:t>We are about to go on an incredible adventure. On this adventure we will need to connect with other people.</a:t>
            </a:r>
          </a:p>
          <a:p>
            <a:pPr algn="ctr"/>
            <a:endParaRPr lang="en-US" sz="2400" dirty="0">
              <a:ea typeface="+mn-lt"/>
              <a:cs typeface="+mn-lt"/>
            </a:endParaRPr>
          </a:p>
          <a:p>
            <a:pPr algn="ctr"/>
            <a:r>
              <a:rPr lang="en-US" sz="2400" b="1" dirty="0">
                <a:latin typeface="Maiandra GD" panose="020E0502030308020204" pitchFamily="34" charset="0"/>
                <a:ea typeface="+mn-lt"/>
                <a:cs typeface="+mn-lt"/>
              </a:rPr>
              <a:t>1. Who do you connect with during your week? </a:t>
            </a:r>
            <a:endParaRPr lang="en-US" sz="2400" b="1" dirty="0">
              <a:latin typeface="Maiandra GD" panose="020E0502030308020204" pitchFamily="34" charset="0"/>
            </a:endParaRPr>
          </a:p>
          <a:p>
            <a:pPr algn="ctr"/>
            <a:endParaRPr lang="en-US" sz="2400" b="1" dirty="0">
              <a:latin typeface="Maiandra GD" panose="020E0502030308020204" pitchFamily="34" charset="0"/>
              <a:ea typeface="+mn-lt"/>
              <a:cs typeface="+mn-lt"/>
            </a:endParaRPr>
          </a:p>
          <a:p>
            <a:pPr algn="ctr"/>
            <a:r>
              <a:rPr lang="en-US" sz="2400" b="1" dirty="0">
                <a:latin typeface="Maiandra GD" panose="020E0502030308020204" pitchFamily="34" charset="0"/>
                <a:ea typeface="+mn-lt"/>
                <a:cs typeface="+mn-lt"/>
              </a:rPr>
              <a:t>2. Who do you connect with during special times in the year? </a:t>
            </a:r>
            <a:endParaRPr lang="en-US" sz="2400" b="1" dirty="0">
              <a:latin typeface="Maiandra GD" panose="020E0502030308020204" pitchFamily="34" charset="0"/>
            </a:endParaRPr>
          </a:p>
          <a:p>
            <a:pPr algn="ctr"/>
            <a:endParaRPr lang="en-US" sz="2400" b="1" dirty="0">
              <a:latin typeface="Maiandra GD" panose="020E0502030308020204" pitchFamily="34" charset="0"/>
              <a:ea typeface="+mn-lt"/>
              <a:cs typeface="+mn-lt"/>
            </a:endParaRPr>
          </a:p>
          <a:p>
            <a:pPr algn="ctr"/>
            <a:r>
              <a:rPr lang="en-US" sz="2400" b="1" dirty="0">
                <a:latin typeface="Maiandra GD" panose="020E0502030308020204" pitchFamily="34" charset="0"/>
                <a:ea typeface="+mn-lt"/>
                <a:cs typeface="+mn-lt"/>
              </a:rPr>
              <a:t>3. Who do you connect with during your school day? </a:t>
            </a:r>
          </a:p>
          <a:p>
            <a:pPr algn="ctr"/>
            <a:endParaRPr lang="en-US" sz="3200" b="1" dirty="0">
              <a:latin typeface="Maiandra GD" panose="020E0502030308020204" pitchFamily="34" charset="0"/>
            </a:endParaRPr>
          </a:p>
        </p:txBody>
      </p:sp>
      <p:pic>
        <p:nvPicPr>
          <p:cNvPr id="10" name="Picture 9" descr="A group of people playing football&#10;&#10;Description automatically generated with medium confidence">
            <a:extLst>
              <a:ext uri="{FF2B5EF4-FFF2-40B4-BE49-F238E27FC236}">
                <a16:creationId xmlns:a16="http://schemas.microsoft.com/office/drawing/2014/main" id="{EDF91D40-EA70-F95A-181F-F252114453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164" y="3188582"/>
            <a:ext cx="3730085" cy="1428559"/>
          </a:xfrm>
          <a:prstGeom prst="rect">
            <a:avLst/>
          </a:prstGeom>
        </p:spPr>
      </p:pic>
      <p:pic>
        <p:nvPicPr>
          <p:cNvPr id="14" name="Picture 13" descr="A picture containing person, child, group, crowd&#10;&#10;Description automatically generated">
            <a:extLst>
              <a:ext uri="{FF2B5EF4-FFF2-40B4-BE49-F238E27FC236}">
                <a16:creationId xmlns:a16="http://schemas.microsoft.com/office/drawing/2014/main" id="{F0100A6D-DB15-4FA1-145E-1D05B09FF1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2270" y="4713644"/>
            <a:ext cx="2484549" cy="1658166"/>
          </a:xfrm>
          <a:prstGeom prst="rect">
            <a:avLst/>
          </a:prstGeom>
        </p:spPr>
      </p:pic>
      <p:pic>
        <p:nvPicPr>
          <p:cNvPr id="22" name="Picture 21" descr="A person holding a baby&#10;&#10;Description automatically generated with medium confidence">
            <a:extLst>
              <a:ext uri="{FF2B5EF4-FFF2-40B4-BE49-F238E27FC236}">
                <a16:creationId xmlns:a16="http://schemas.microsoft.com/office/drawing/2014/main" id="{6387565D-B534-6DA0-9C4B-14555DFF67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16657" y="1435715"/>
            <a:ext cx="2484549" cy="1656365"/>
          </a:xfrm>
          <a:prstGeom prst="rect">
            <a:avLst/>
          </a:prstGeom>
        </p:spPr>
      </p:pic>
      <p:sp>
        <p:nvSpPr>
          <p:cNvPr id="4" name="TextBox 3">
            <a:extLst>
              <a:ext uri="{FF2B5EF4-FFF2-40B4-BE49-F238E27FC236}">
                <a16:creationId xmlns:a16="http://schemas.microsoft.com/office/drawing/2014/main" id="{DEC2B777-6C6E-688D-3B87-4C796C3A5AF2}"/>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031EED27-FDF8-5A80-1CCB-7E5628C57A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2246" y="95803"/>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333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4BF266A-EDE9-293A-CB40-BFF1E5728AB3}"/>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C800990-D0BE-8ADC-D5E8-5C140D4ABF4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2" name="Picture 11" descr="Circle&#10;&#10;Description automatically generated with medium confidence">
            <a:extLst>
              <a:ext uri="{FF2B5EF4-FFF2-40B4-BE49-F238E27FC236}">
                <a16:creationId xmlns:a16="http://schemas.microsoft.com/office/drawing/2014/main" id="{3BAC9E4D-3CE0-AA7B-D1E4-5D694CCDC9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17" name="Picture 16" descr="Shape&#10;&#10;Description automatically generated with medium confidence">
            <a:extLst>
              <a:ext uri="{FF2B5EF4-FFF2-40B4-BE49-F238E27FC236}">
                <a16:creationId xmlns:a16="http://schemas.microsoft.com/office/drawing/2014/main" id="{00788878-B266-6F26-8160-BC108FCA9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0220" y="4450776"/>
            <a:ext cx="1305233" cy="1485501"/>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84D8056C-BF57-DC5B-ECDE-E5C9B1E0A0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4005" y="4467690"/>
            <a:ext cx="1359177" cy="1546895"/>
          </a:xfrm>
          <a:prstGeom prst="rect">
            <a:avLst/>
          </a:prstGeom>
        </p:spPr>
      </p:pic>
      <p:sp>
        <p:nvSpPr>
          <p:cNvPr id="9" name="TextBox 8">
            <a:extLst>
              <a:ext uri="{FF2B5EF4-FFF2-40B4-BE49-F238E27FC236}">
                <a16:creationId xmlns:a16="http://schemas.microsoft.com/office/drawing/2014/main" id="{1B7D9D06-5832-989E-97DD-8A45CFBA3C78}"/>
              </a:ext>
            </a:extLst>
          </p:cNvPr>
          <p:cNvSpPr txBox="1"/>
          <p:nvPr/>
        </p:nvSpPr>
        <p:spPr>
          <a:xfrm>
            <a:off x="322947" y="1519683"/>
            <a:ext cx="113919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We need your help. </a:t>
            </a:r>
            <a:endParaRPr lang="en-US" sz="3600" b="1" dirty="0">
              <a:latin typeface="Maiandra GD" panose="020E0502030308020204" pitchFamily="34" charset="0"/>
            </a:endParaRPr>
          </a:p>
        </p:txBody>
      </p:sp>
      <p:sp>
        <p:nvSpPr>
          <p:cNvPr id="3" name="TextBox 2">
            <a:extLst>
              <a:ext uri="{FF2B5EF4-FFF2-40B4-BE49-F238E27FC236}">
                <a16:creationId xmlns:a16="http://schemas.microsoft.com/office/drawing/2014/main" id="{2EDE0B47-E289-A3E9-2B3F-00F7C9816F00}"/>
              </a:ext>
            </a:extLst>
          </p:cNvPr>
          <p:cNvSpPr txBox="1"/>
          <p:nvPr/>
        </p:nvSpPr>
        <p:spPr>
          <a:xfrm>
            <a:off x="438754" y="2572663"/>
            <a:ext cx="1134049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A group of children have set off on an exciting adventure…</a:t>
            </a:r>
          </a:p>
        </p:txBody>
      </p:sp>
      <p:pic>
        <p:nvPicPr>
          <p:cNvPr id="8" name="Picture 7" descr="Icon&#10;&#10;Description automatically generated with low confidence">
            <a:extLst>
              <a:ext uri="{FF2B5EF4-FFF2-40B4-BE49-F238E27FC236}">
                <a16:creationId xmlns:a16="http://schemas.microsoft.com/office/drawing/2014/main" id="{BBAF616C-1C27-2E70-8A60-DF52D9D215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3329" y="4575967"/>
            <a:ext cx="1339225" cy="1524188"/>
          </a:xfrm>
          <a:prstGeom prst="rect">
            <a:avLst/>
          </a:prstGeom>
        </p:spPr>
      </p:pic>
      <p:pic>
        <p:nvPicPr>
          <p:cNvPr id="13" name="Picture 12" descr="Icon&#10;&#10;Description automatically generated">
            <a:extLst>
              <a:ext uri="{FF2B5EF4-FFF2-40B4-BE49-F238E27FC236}">
                <a16:creationId xmlns:a16="http://schemas.microsoft.com/office/drawing/2014/main" id="{78999439-E060-CD43-F877-6706C21FF2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7517" y="4459233"/>
            <a:ext cx="1332205" cy="1516198"/>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1BD1E0B2-80F0-6BD0-A618-B481821EDC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27050" y="4749452"/>
            <a:ext cx="1332205" cy="1516199"/>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1ABF05C1-B624-6A84-AA4F-C1573C24E69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98944" y="4693950"/>
            <a:ext cx="1332205" cy="1516198"/>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9D11E638-D4DB-F644-8AD7-EE81089FF01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28290" y="4754723"/>
            <a:ext cx="1359177" cy="1546896"/>
          </a:xfrm>
          <a:prstGeom prst="rect">
            <a:avLst/>
          </a:prstGeom>
        </p:spPr>
      </p:pic>
    </p:spTree>
    <p:extLst>
      <p:ext uri="{BB962C8B-B14F-4D97-AF65-F5344CB8AC3E}">
        <p14:creationId xmlns:p14="http://schemas.microsoft.com/office/powerpoint/2010/main" val="3656779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D4869B7E8E0B4DAA459F011C202C6E" ma:contentTypeVersion="16" ma:contentTypeDescription="Create a new document." ma:contentTypeScope="" ma:versionID="f28857ac1a385782c90e9a85e891fc7e">
  <xsd:schema xmlns:xsd="http://www.w3.org/2001/XMLSchema" xmlns:xs="http://www.w3.org/2001/XMLSchema" xmlns:p="http://schemas.microsoft.com/office/2006/metadata/properties" xmlns:ns2="744e9709-85c4-4f0a-9578-4a3da30a9c28" xmlns:ns3="4694914b-039e-48c7-baba-55c8ba35aca0" targetNamespace="http://schemas.microsoft.com/office/2006/metadata/properties" ma:root="true" ma:fieldsID="29dde359e4fb9ca8756391d673e6688e" ns2:_="" ns3:_="">
    <xsd:import namespace="744e9709-85c4-4f0a-9578-4a3da30a9c28"/>
    <xsd:import namespace="4694914b-039e-48c7-baba-55c8ba35ac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e9709-85c4-4f0a-9578-4a3da30a9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348ef33-4315-4810-af82-e6a02df700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94914b-039e-48c7-baba-55c8ba35aca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92a5cd-7678-4369-9c4d-218390093b03}" ma:internalName="TaxCatchAll" ma:showField="CatchAllData" ma:web="4694914b-039e-48c7-baba-55c8ba35a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E08873-5414-45F5-99D5-F31EEB44A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e9709-85c4-4f0a-9578-4a3da30a9c28"/>
    <ds:schemaRef ds:uri="4694914b-039e-48c7-baba-55c8ba35a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3B7646-062B-4398-8F62-3AF38D401E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1027</TotalTime>
  <Words>852</Words>
  <Application>Microsoft Office PowerPoint</Application>
  <PresentationFormat>Widescreen</PresentationFormat>
  <Paragraphs>96</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BPreplay</vt:lpstr>
      <vt:lpstr>Calibri</vt:lpstr>
      <vt:lpstr>Calibri Light</vt:lpstr>
      <vt:lpstr>Helvetica</vt:lpstr>
      <vt:lpstr>Maiandra GD</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Waring</dc:creator>
  <cp:lastModifiedBy>Katie Waring</cp:lastModifiedBy>
  <cp:revision>3</cp:revision>
  <dcterms:created xsi:type="dcterms:W3CDTF">2023-01-11T11:52:43Z</dcterms:created>
  <dcterms:modified xsi:type="dcterms:W3CDTF">2023-01-25T17:46:44Z</dcterms:modified>
</cp:coreProperties>
</file>